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1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6" r:id="rId8"/>
    <p:sldId id="267" r:id="rId9"/>
    <p:sldId id="268" r:id="rId10"/>
    <p:sldId id="261" r:id="rId11"/>
    <p:sldId id="269" r:id="rId12"/>
    <p:sldId id="272" r:id="rId13"/>
    <p:sldId id="270" r:id="rId14"/>
    <p:sldId id="271" r:id="rId15"/>
    <p:sldId id="265" r:id="rId16"/>
    <p:sldId id="262" r:id="rId17"/>
    <p:sldId id="273" r:id="rId18"/>
    <p:sldId id="263" r:id="rId1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>
        <p:scale>
          <a:sx n="96" d="100"/>
          <a:sy n="96" d="100"/>
        </p:scale>
        <p:origin x="-86" y="-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33131-E1BA-41FE-A646-1C7BAFA53DC3}" type="datetimeFigureOut">
              <a:rPr lang="fr-FR" smtClean="0"/>
              <a:t>02/06/2018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5ACF7-293B-4738-AC4A-4A5078C73E55}" type="slidenum">
              <a:rPr lang="fr-FR" smtClean="0"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9713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33131-E1BA-41FE-A646-1C7BAFA53DC3}" type="datetimeFigureOut">
              <a:rPr lang="fr-FR" smtClean="0"/>
              <a:t>02/06/2018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5ACF7-293B-4738-AC4A-4A5078C73E55}" type="slidenum">
              <a:rPr lang="fr-FR" smtClean="0"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4832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33131-E1BA-41FE-A646-1C7BAFA53DC3}" type="datetimeFigureOut">
              <a:rPr lang="fr-FR" smtClean="0"/>
              <a:t>02/06/2018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5ACF7-293B-4738-AC4A-4A5078C73E55}" type="slidenum">
              <a:rPr lang="fr-FR" smtClean="0"/>
              <a:t>‹nr.›</a:t>
            </a:fld>
            <a:endParaRPr lang="fr-F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442049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33131-E1BA-41FE-A646-1C7BAFA53DC3}" type="datetimeFigureOut">
              <a:rPr lang="fr-FR" smtClean="0"/>
              <a:t>02/06/2018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5ACF7-293B-4738-AC4A-4A5078C73E55}" type="slidenum">
              <a:rPr lang="fr-FR" smtClean="0"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39717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33131-E1BA-41FE-A646-1C7BAFA53DC3}" type="datetimeFigureOut">
              <a:rPr lang="fr-FR" smtClean="0"/>
              <a:t>02/06/2018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5ACF7-293B-4738-AC4A-4A5078C73E55}" type="slidenum">
              <a:rPr lang="fr-FR" smtClean="0"/>
              <a:t>‹nr.›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704947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33131-E1BA-41FE-A646-1C7BAFA53DC3}" type="datetimeFigureOut">
              <a:rPr lang="fr-FR" smtClean="0"/>
              <a:t>02/06/2018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5ACF7-293B-4738-AC4A-4A5078C73E55}" type="slidenum">
              <a:rPr lang="fr-FR" smtClean="0"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90995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33131-E1BA-41FE-A646-1C7BAFA53DC3}" type="datetimeFigureOut">
              <a:rPr lang="fr-FR" smtClean="0"/>
              <a:t>02/06/2018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5ACF7-293B-4738-AC4A-4A5078C73E55}" type="slidenum">
              <a:rPr lang="fr-FR" smtClean="0"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77275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33131-E1BA-41FE-A646-1C7BAFA53DC3}" type="datetimeFigureOut">
              <a:rPr lang="fr-FR" smtClean="0"/>
              <a:t>02/06/2018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5ACF7-293B-4738-AC4A-4A5078C73E55}" type="slidenum">
              <a:rPr lang="fr-FR" smtClean="0"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0850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33131-E1BA-41FE-A646-1C7BAFA53DC3}" type="datetimeFigureOut">
              <a:rPr lang="fr-FR" smtClean="0"/>
              <a:t>02/06/2018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5ACF7-293B-4738-AC4A-4A5078C73E55}" type="slidenum">
              <a:rPr lang="fr-FR" smtClean="0"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1232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33131-E1BA-41FE-A646-1C7BAFA53DC3}" type="datetimeFigureOut">
              <a:rPr lang="fr-FR" smtClean="0"/>
              <a:t>02/06/2018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5ACF7-293B-4738-AC4A-4A5078C73E55}" type="slidenum">
              <a:rPr lang="fr-FR" smtClean="0"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1177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33131-E1BA-41FE-A646-1C7BAFA53DC3}" type="datetimeFigureOut">
              <a:rPr lang="fr-FR" smtClean="0"/>
              <a:t>02/06/2018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5ACF7-293B-4738-AC4A-4A5078C73E55}" type="slidenum">
              <a:rPr lang="fr-FR" smtClean="0"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2338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33131-E1BA-41FE-A646-1C7BAFA53DC3}" type="datetimeFigureOut">
              <a:rPr lang="fr-FR" smtClean="0"/>
              <a:t>02/06/2018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5ACF7-293B-4738-AC4A-4A5078C73E55}" type="slidenum">
              <a:rPr lang="fr-FR" smtClean="0"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2224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33131-E1BA-41FE-A646-1C7BAFA53DC3}" type="datetimeFigureOut">
              <a:rPr lang="fr-FR" smtClean="0"/>
              <a:t>02/06/2018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5ACF7-293B-4738-AC4A-4A5078C73E55}" type="slidenum">
              <a:rPr lang="fr-FR" smtClean="0"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6298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33131-E1BA-41FE-A646-1C7BAFA53DC3}" type="datetimeFigureOut">
              <a:rPr lang="fr-FR" smtClean="0"/>
              <a:t>02/06/2018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5ACF7-293B-4738-AC4A-4A5078C73E55}" type="slidenum">
              <a:rPr lang="fr-FR" smtClean="0"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1225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33131-E1BA-41FE-A646-1C7BAFA53DC3}" type="datetimeFigureOut">
              <a:rPr lang="fr-FR" smtClean="0"/>
              <a:t>02/06/2018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5ACF7-293B-4738-AC4A-4A5078C73E55}" type="slidenum">
              <a:rPr lang="fr-FR" smtClean="0"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7754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33131-E1BA-41FE-A646-1C7BAFA53DC3}" type="datetimeFigureOut">
              <a:rPr lang="fr-FR" smtClean="0"/>
              <a:t>02/06/2018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5ACF7-293B-4738-AC4A-4A5078C73E55}" type="slidenum">
              <a:rPr lang="fr-FR" smtClean="0"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2368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B33131-E1BA-41FE-A646-1C7BAFA53DC3}" type="datetimeFigureOut">
              <a:rPr lang="fr-FR" smtClean="0"/>
              <a:t>02/06/2018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185ACF7-293B-4738-AC4A-4A5078C73E55}" type="slidenum">
              <a:rPr lang="fr-FR" smtClean="0"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9397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  <p:sldLayoutId id="2147483803" r:id="rId12"/>
    <p:sldLayoutId id="2147483804" r:id="rId13"/>
    <p:sldLayoutId id="2147483805" r:id="rId14"/>
    <p:sldLayoutId id="2147483806" r:id="rId15"/>
    <p:sldLayoutId id="214748380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04007" y="2404534"/>
            <a:ext cx="8669997" cy="1646302"/>
          </a:xfrm>
        </p:spPr>
        <p:txBody>
          <a:bodyPr/>
          <a:lstStyle/>
          <a:p>
            <a:r>
              <a:rPr lang="fr-FR" dirty="0"/>
              <a:t>ESGG forage</a:t>
            </a:r>
            <a:r>
              <a:rPr lang="en-US" dirty="0"/>
              <a:t> seeds </a:t>
            </a:r>
            <a:r>
              <a:rPr lang="fr-FR" dirty="0"/>
              <a:t>group - </a:t>
            </a:r>
            <a:r>
              <a:rPr lang="en-GB" dirty="0"/>
              <a:t>statistical overview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Helsinki – </a:t>
            </a:r>
            <a:r>
              <a:rPr lang="en-US" dirty="0"/>
              <a:t>Finland</a:t>
            </a:r>
            <a:r>
              <a:rPr lang="fr-FR" dirty="0"/>
              <a:t> – </a:t>
            </a:r>
            <a:r>
              <a:rPr lang="en-US" dirty="0"/>
              <a:t>June</a:t>
            </a:r>
            <a:r>
              <a:rPr lang="fr-FR" dirty="0"/>
              <a:t> 5th</a:t>
            </a:r>
          </a:p>
        </p:txBody>
      </p:sp>
    </p:spTree>
    <p:extLst>
      <p:ext uri="{BB962C8B-B14F-4D97-AF65-F5344CB8AC3E}">
        <p14:creationId xmlns:p14="http://schemas.microsoft.com/office/powerpoint/2010/main" val="37514236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E881AED4-7B0E-4997-B841-240826B40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4000" dirty="0" err="1"/>
              <a:t>Perenial</a:t>
            </a:r>
            <a:r>
              <a:rPr lang="fr-FR" sz="4000" dirty="0"/>
              <a:t> </a:t>
            </a:r>
            <a:r>
              <a:rPr lang="fr-FR" sz="4000" dirty="0" err="1"/>
              <a:t>ryegrass</a:t>
            </a:r>
            <a:r>
              <a:rPr lang="fr-FR" sz="4000" dirty="0"/>
              <a:t> / raygrass anglais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r>
              <a:rPr lang="fr-FR" sz="1600" dirty="0">
                <a:solidFill>
                  <a:schemeClr val="tx1"/>
                </a:solidFill>
              </a:rPr>
              <a:t>Ha</a:t>
            </a:r>
          </a:p>
        </p:txBody>
      </p:sp>
      <p:pic>
        <p:nvPicPr>
          <p:cNvPr id="9" name="Espace réservé du contenu 8">
            <a:extLst>
              <a:ext uri="{FF2B5EF4-FFF2-40B4-BE49-F238E27FC236}">
                <a16:creationId xmlns:a16="http://schemas.microsoft.com/office/drawing/2014/main" xmlns="" id="{5F0BA729-994B-4D1F-AAAD-2E45FFAEACB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9134"/>
          <a:stretch/>
        </p:blipFill>
        <p:spPr>
          <a:xfrm>
            <a:off x="1220614" y="1395166"/>
            <a:ext cx="9750772" cy="5462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2579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E881AED4-7B0E-4997-B841-240826B40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4000" dirty="0" err="1"/>
              <a:t>Perenial</a:t>
            </a:r>
            <a:r>
              <a:rPr lang="fr-FR" sz="4000" dirty="0"/>
              <a:t> </a:t>
            </a:r>
            <a:r>
              <a:rPr lang="fr-FR" sz="4000" dirty="0" err="1"/>
              <a:t>ryegrass</a:t>
            </a:r>
            <a:r>
              <a:rPr lang="fr-FR" sz="4000" dirty="0"/>
              <a:t> / raygrass anglais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r>
              <a:rPr lang="fr-FR" sz="1600" dirty="0">
                <a:solidFill>
                  <a:schemeClr val="tx1"/>
                </a:solidFill>
              </a:rPr>
              <a:t>Ha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xmlns="" id="{B51BFC5B-4D24-45CE-BCE0-CA1A679AFCD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8978"/>
          <a:stretch/>
        </p:blipFill>
        <p:spPr>
          <a:xfrm>
            <a:off x="1225890" y="1385740"/>
            <a:ext cx="9740221" cy="5472260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xmlns="" id="{417C6FAB-1CFF-4A0B-8FFE-8A80D06998DB}"/>
              </a:ext>
            </a:extLst>
          </p:cNvPr>
          <p:cNvSpPr txBox="1"/>
          <p:nvPr/>
        </p:nvSpPr>
        <p:spPr>
          <a:xfrm>
            <a:off x="8635717" y="791124"/>
            <a:ext cx="2330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/>
              <a:t>Without</a:t>
            </a:r>
            <a:r>
              <a:rPr lang="fr-FR" dirty="0"/>
              <a:t> Danemark</a:t>
            </a:r>
          </a:p>
        </p:txBody>
      </p:sp>
    </p:spTree>
    <p:extLst>
      <p:ext uri="{BB962C8B-B14F-4D97-AF65-F5344CB8AC3E}">
        <p14:creationId xmlns:p14="http://schemas.microsoft.com/office/powerpoint/2010/main" val="19617629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E881AED4-7B0E-4997-B841-240826B40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4000" dirty="0" err="1"/>
              <a:t>Hybrid</a:t>
            </a:r>
            <a:r>
              <a:rPr lang="fr-FR" sz="4000" dirty="0"/>
              <a:t> </a:t>
            </a:r>
            <a:r>
              <a:rPr lang="fr-FR" sz="4000" dirty="0" err="1"/>
              <a:t>ryegrass</a:t>
            </a:r>
            <a:r>
              <a:rPr lang="fr-FR" sz="4000" dirty="0"/>
              <a:t> / raygrass </a:t>
            </a:r>
            <a:r>
              <a:rPr lang="fr-FR" sz="4000" dirty="0" err="1"/>
              <a:t>hybrid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r>
              <a:rPr lang="fr-FR" sz="1600" dirty="0">
                <a:solidFill>
                  <a:schemeClr val="tx1"/>
                </a:solidFill>
              </a:rPr>
              <a:t>Ha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xmlns="" id="{A019F57B-1582-4460-8524-B76FD28822B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9292"/>
          <a:stretch/>
        </p:blipFill>
        <p:spPr>
          <a:xfrm>
            <a:off x="1225890" y="1404594"/>
            <a:ext cx="9740221" cy="5453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47896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E881AED4-7B0E-4997-B841-240826B40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4000" dirty="0" err="1"/>
              <a:t>Annual</a:t>
            </a:r>
            <a:r>
              <a:rPr lang="fr-FR" sz="4000" dirty="0"/>
              <a:t> </a:t>
            </a:r>
            <a:r>
              <a:rPr lang="fr-FR" sz="4000" dirty="0" err="1"/>
              <a:t>ryegrass</a:t>
            </a:r>
            <a:r>
              <a:rPr lang="fr-FR" sz="4000" dirty="0"/>
              <a:t> / raygrass italien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r>
              <a:rPr lang="fr-FR" sz="1600" dirty="0">
                <a:solidFill>
                  <a:schemeClr val="tx1"/>
                </a:solidFill>
              </a:rPr>
              <a:t>Ha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xmlns="" id="{68451E9B-7A49-4396-A1F2-8E4D175B693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9762"/>
          <a:stretch/>
        </p:blipFill>
        <p:spPr>
          <a:xfrm>
            <a:off x="1225890" y="1432874"/>
            <a:ext cx="9740221" cy="5425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9571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E881AED4-7B0E-4997-B841-240826B40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4000" dirty="0" err="1"/>
              <a:t>Annual</a:t>
            </a:r>
            <a:r>
              <a:rPr lang="fr-FR" sz="4000" dirty="0"/>
              <a:t> </a:t>
            </a:r>
            <a:r>
              <a:rPr lang="fr-FR" sz="4000" dirty="0" err="1"/>
              <a:t>ryegrass</a:t>
            </a:r>
            <a:r>
              <a:rPr lang="fr-FR" sz="4000" dirty="0"/>
              <a:t> / raygrass italien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r>
              <a:rPr lang="fr-FR" sz="1600" dirty="0">
                <a:solidFill>
                  <a:schemeClr val="tx1"/>
                </a:solidFill>
              </a:rPr>
              <a:t>Ha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xmlns="" id="{417C6FAB-1CFF-4A0B-8FFE-8A80D06998DB}"/>
              </a:ext>
            </a:extLst>
          </p:cNvPr>
          <p:cNvSpPr txBox="1"/>
          <p:nvPr/>
        </p:nvSpPr>
        <p:spPr>
          <a:xfrm>
            <a:off x="8635717" y="791124"/>
            <a:ext cx="2330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/>
              <a:t>Without</a:t>
            </a:r>
            <a:r>
              <a:rPr lang="fr-FR" dirty="0"/>
              <a:t> Germany</a:t>
            </a:r>
          </a:p>
        </p:txBody>
      </p:sp>
      <p:pic>
        <p:nvPicPr>
          <p:cNvPr id="6" name="Espace réservé du contenu 5">
            <a:extLst>
              <a:ext uri="{FF2B5EF4-FFF2-40B4-BE49-F238E27FC236}">
                <a16:creationId xmlns:a16="http://schemas.microsoft.com/office/drawing/2014/main" xmlns="" id="{EB11B1A9-0497-44FE-9534-67749F079EE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8250"/>
          <a:stretch/>
        </p:blipFill>
        <p:spPr>
          <a:xfrm>
            <a:off x="1227127" y="1341980"/>
            <a:ext cx="9737746" cy="5516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6453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FB7FAD33-E279-4A80-ABEF-EE005EC5F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Legum</a:t>
            </a:r>
            <a:r>
              <a:rPr lang="fr-FR" dirty="0"/>
              <a:t> </a:t>
            </a:r>
            <a:r>
              <a:rPr lang="fr-FR" dirty="0" err="1"/>
              <a:t>seeds</a:t>
            </a:r>
            <a:r>
              <a:rPr lang="fr-FR" dirty="0"/>
              <a:t> / semences de légumineuse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FA344B61-FBD8-4647-BDAD-C3E8748F83F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39213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5AD3E378-DE4E-4E9B-B465-F4A124D7E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4000" dirty="0"/>
              <a:t>Red </a:t>
            </a:r>
            <a:r>
              <a:rPr lang="fr-FR" sz="4000" dirty="0" err="1"/>
              <a:t>clover</a:t>
            </a:r>
            <a:r>
              <a:rPr lang="fr-FR" sz="4000" dirty="0"/>
              <a:t> / Trèfle violet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r>
              <a:rPr lang="fr-FR" sz="1600" dirty="0">
                <a:solidFill>
                  <a:schemeClr val="tx1"/>
                </a:solidFill>
              </a:rPr>
              <a:t>Ha</a:t>
            </a:r>
            <a:endParaRPr lang="fr-FR" dirty="0">
              <a:solidFill>
                <a:schemeClr val="tx1"/>
              </a:solidFill>
            </a:endParaRPr>
          </a:p>
        </p:txBody>
      </p:sp>
      <p:pic>
        <p:nvPicPr>
          <p:cNvPr id="9" name="Espace réservé du contenu 8">
            <a:extLst>
              <a:ext uri="{FF2B5EF4-FFF2-40B4-BE49-F238E27FC236}">
                <a16:creationId xmlns:a16="http://schemas.microsoft.com/office/drawing/2014/main" xmlns="" id="{42088C1E-5CA4-4B1E-8D68-FB9E333E7F7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9448"/>
          <a:stretch/>
        </p:blipFill>
        <p:spPr>
          <a:xfrm>
            <a:off x="1227127" y="1414020"/>
            <a:ext cx="9737746" cy="5443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85164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5AD3E378-DE4E-4E9B-B465-F4A124D7E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4000" dirty="0"/>
              <a:t>White </a:t>
            </a:r>
            <a:r>
              <a:rPr lang="fr-FR" sz="4000" dirty="0" err="1"/>
              <a:t>clover</a:t>
            </a:r>
            <a:r>
              <a:rPr lang="fr-FR" sz="4000" dirty="0"/>
              <a:t> / Trèfle blanc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r>
              <a:rPr lang="fr-FR" sz="1600" dirty="0">
                <a:solidFill>
                  <a:schemeClr val="tx1"/>
                </a:solidFill>
              </a:rPr>
              <a:t>Ha</a:t>
            </a:r>
            <a:endParaRPr lang="fr-FR" dirty="0">
              <a:solidFill>
                <a:schemeClr val="tx1"/>
              </a:solidFill>
            </a:endParaRP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xmlns="" id="{D9E8DF4D-9EA7-4AB6-B295-6FF42983EAA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9134"/>
          <a:stretch/>
        </p:blipFill>
        <p:spPr>
          <a:xfrm>
            <a:off x="1225890" y="1395166"/>
            <a:ext cx="9740221" cy="5462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05346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8BC576E6-5DF1-4E0A-BFFC-20445612A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4000" dirty="0" err="1"/>
              <a:t>Alfalfa</a:t>
            </a:r>
            <a:r>
              <a:rPr lang="fr-FR" sz="4000" dirty="0"/>
              <a:t> / luzerne</a:t>
            </a:r>
            <a:br>
              <a:rPr lang="fr-FR" sz="4000" dirty="0"/>
            </a:br>
            <a:r>
              <a:rPr lang="fr-FR" dirty="0"/>
              <a:t/>
            </a:r>
            <a:br>
              <a:rPr lang="fr-FR" dirty="0"/>
            </a:br>
            <a:r>
              <a:rPr lang="fr-FR" sz="1600" dirty="0">
                <a:solidFill>
                  <a:schemeClr val="tx1"/>
                </a:solidFill>
              </a:rPr>
              <a:t>Ha</a:t>
            </a:r>
            <a:endParaRPr lang="fr-FR" dirty="0">
              <a:solidFill>
                <a:schemeClr val="tx1"/>
              </a:solidFill>
            </a:endParaRPr>
          </a:p>
        </p:txBody>
      </p:sp>
      <p:pic>
        <p:nvPicPr>
          <p:cNvPr id="9" name="Espace réservé du contenu 8">
            <a:extLst>
              <a:ext uri="{FF2B5EF4-FFF2-40B4-BE49-F238E27FC236}">
                <a16:creationId xmlns:a16="http://schemas.microsoft.com/office/drawing/2014/main" xmlns="" id="{A8715CD2-3371-4DAB-8C53-459B1926F28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9448"/>
          <a:stretch/>
        </p:blipFill>
        <p:spPr>
          <a:xfrm>
            <a:off x="1225890" y="1414020"/>
            <a:ext cx="9740221" cy="5443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5090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FB7FAD33-E279-4A80-ABEF-EE005EC5F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Grass </a:t>
            </a:r>
            <a:r>
              <a:rPr lang="fr-FR" dirty="0" err="1"/>
              <a:t>seeds</a:t>
            </a:r>
            <a:r>
              <a:rPr lang="fr-FR" dirty="0"/>
              <a:t> / semences de graminées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FA344B61-FBD8-4647-BDAD-C3E8748F83F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9755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18518087-E771-44C7-9CEB-DDF988EF5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4000" dirty="0" err="1"/>
              <a:t>Cocksfoot</a:t>
            </a:r>
            <a:r>
              <a:rPr lang="fr-FR" sz="4000" dirty="0"/>
              <a:t> / dactyle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r>
              <a:rPr lang="fr-FR" sz="1600" dirty="0">
                <a:solidFill>
                  <a:schemeClr val="tx1"/>
                </a:solidFill>
              </a:rPr>
              <a:t>Ha</a:t>
            </a:r>
            <a:endParaRPr lang="fr-FR" dirty="0"/>
          </a:p>
        </p:txBody>
      </p:sp>
      <p:pic>
        <p:nvPicPr>
          <p:cNvPr id="11" name="Espace réservé du contenu 10">
            <a:extLst>
              <a:ext uri="{FF2B5EF4-FFF2-40B4-BE49-F238E27FC236}">
                <a16:creationId xmlns:a16="http://schemas.microsoft.com/office/drawing/2014/main" xmlns="" id="{0902A16D-858E-4509-B8CB-65F94C6AB6E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8978"/>
          <a:stretch/>
        </p:blipFill>
        <p:spPr>
          <a:xfrm>
            <a:off x="1220614" y="1385740"/>
            <a:ext cx="9750772" cy="5472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8162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E538F173-F3A5-4FD6-BEEA-83F93A4E4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4000" dirty="0" err="1"/>
              <a:t>Phleum</a:t>
            </a:r>
            <a:r>
              <a:rPr lang="fr-FR" sz="4000" dirty="0"/>
              <a:t> / fléole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r>
              <a:rPr lang="fr-FR" sz="1600" dirty="0">
                <a:solidFill>
                  <a:schemeClr val="tx1"/>
                </a:solidFill>
              </a:rPr>
              <a:t>Ha</a:t>
            </a:r>
            <a:endParaRPr lang="fr-FR" dirty="0">
              <a:solidFill>
                <a:schemeClr val="tx1"/>
              </a:solidFill>
            </a:endParaRPr>
          </a:p>
        </p:txBody>
      </p:sp>
      <p:pic>
        <p:nvPicPr>
          <p:cNvPr id="9" name="Espace réservé du contenu 8">
            <a:extLst>
              <a:ext uri="{FF2B5EF4-FFF2-40B4-BE49-F238E27FC236}">
                <a16:creationId xmlns:a16="http://schemas.microsoft.com/office/drawing/2014/main" xmlns="" id="{2ACA6F0C-55CC-4D26-946C-2FF52F935EE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8978"/>
          <a:stretch/>
        </p:blipFill>
        <p:spPr>
          <a:xfrm>
            <a:off x="1220614" y="1385740"/>
            <a:ext cx="9750772" cy="5472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1685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15CBAE89-CC85-452D-9C4A-75ED5E51F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4000" dirty="0"/>
              <a:t>Bluegrass / pâturin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r>
              <a:rPr lang="fr-FR" sz="1600" dirty="0">
                <a:solidFill>
                  <a:schemeClr val="tx1"/>
                </a:solidFill>
              </a:rPr>
              <a:t>Ha</a:t>
            </a:r>
          </a:p>
        </p:txBody>
      </p:sp>
      <p:pic>
        <p:nvPicPr>
          <p:cNvPr id="10" name="Espace réservé du contenu 9">
            <a:extLst>
              <a:ext uri="{FF2B5EF4-FFF2-40B4-BE49-F238E27FC236}">
                <a16:creationId xmlns:a16="http://schemas.microsoft.com/office/drawing/2014/main" xmlns="" id="{94B0C73B-FA9E-4F39-AE8A-8E14298D3E3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9292"/>
          <a:stretch/>
        </p:blipFill>
        <p:spPr>
          <a:xfrm>
            <a:off x="1225890" y="1404594"/>
            <a:ext cx="9740221" cy="5453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0679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2F9C3D9C-E128-437E-8B0F-2FAAD4E8E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fr-FR" sz="4000" dirty="0"/>
              <a:t>Red </a:t>
            </a:r>
            <a:r>
              <a:rPr lang="fr-FR" sz="4000" dirty="0" err="1"/>
              <a:t>fescue</a:t>
            </a:r>
            <a:r>
              <a:rPr lang="fr-FR" sz="4000" dirty="0"/>
              <a:t> / fétuque rouge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r>
              <a:rPr lang="fr-FR" sz="1600" dirty="0">
                <a:solidFill>
                  <a:schemeClr val="tx1"/>
                </a:solidFill>
              </a:rPr>
              <a:t>Ha</a:t>
            </a:r>
          </a:p>
        </p:txBody>
      </p:sp>
      <p:pic>
        <p:nvPicPr>
          <p:cNvPr id="13" name="Espace réservé du contenu 12">
            <a:extLst>
              <a:ext uri="{FF2B5EF4-FFF2-40B4-BE49-F238E27FC236}">
                <a16:creationId xmlns:a16="http://schemas.microsoft.com/office/drawing/2014/main" xmlns="" id="{7F0243B1-C934-440A-BBE3-ED000C8C0CB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8351"/>
          <a:stretch/>
        </p:blipFill>
        <p:spPr>
          <a:xfrm>
            <a:off x="1218587" y="1348032"/>
            <a:ext cx="9754827" cy="5509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6630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2F9C3D9C-E128-437E-8B0F-2FAAD4E8E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fr-FR" sz="4000" dirty="0"/>
              <a:t>Meadows </a:t>
            </a:r>
            <a:r>
              <a:rPr lang="fr-FR" sz="4000" dirty="0" err="1"/>
              <a:t>fescue</a:t>
            </a:r>
            <a:r>
              <a:rPr lang="fr-FR" sz="4000" dirty="0"/>
              <a:t> / fétuque des prés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r>
              <a:rPr lang="fr-FR" sz="1600" dirty="0">
                <a:solidFill>
                  <a:schemeClr val="tx1"/>
                </a:solidFill>
              </a:rPr>
              <a:t>Ha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xmlns="" id="{3AF74EE9-5F8C-43BC-9D12-16C21424BF7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9605"/>
          <a:stretch/>
        </p:blipFill>
        <p:spPr>
          <a:xfrm>
            <a:off x="1218587" y="1423446"/>
            <a:ext cx="9754827" cy="5434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451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2F9C3D9C-E128-437E-8B0F-2FAAD4E8E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fr-FR" sz="4000" dirty="0" err="1"/>
              <a:t>Tall</a:t>
            </a:r>
            <a:r>
              <a:rPr lang="fr-FR" sz="4000" dirty="0"/>
              <a:t> </a:t>
            </a:r>
            <a:r>
              <a:rPr lang="fr-FR" sz="4000" dirty="0" err="1"/>
              <a:t>fescue</a:t>
            </a:r>
            <a:r>
              <a:rPr lang="fr-FR" sz="4000" dirty="0"/>
              <a:t> / fétuque élevée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r>
              <a:rPr lang="fr-FR" sz="1600" dirty="0">
                <a:solidFill>
                  <a:schemeClr val="tx1"/>
                </a:solidFill>
              </a:rPr>
              <a:t>Ha</a:t>
            </a:r>
          </a:p>
        </p:txBody>
      </p:sp>
      <p:pic>
        <p:nvPicPr>
          <p:cNvPr id="7" name="Espace réservé du contenu 6">
            <a:extLst>
              <a:ext uri="{FF2B5EF4-FFF2-40B4-BE49-F238E27FC236}">
                <a16:creationId xmlns:a16="http://schemas.microsoft.com/office/drawing/2014/main" xmlns="" id="{409C1A40-F071-463E-AD59-E4AA10B04EF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9292"/>
          <a:stretch/>
        </p:blipFill>
        <p:spPr>
          <a:xfrm>
            <a:off x="1218587" y="1404594"/>
            <a:ext cx="9754827" cy="5453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57310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2F9C3D9C-E128-437E-8B0F-2FAAD4E8E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fr-FR" sz="4000" dirty="0" err="1"/>
              <a:t>Sheep</a:t>
            </a:r>
            <a:r>
              <a:rPr lang="fr-FR" sz="4000" dirty="0"/>
              <a:t> </a:t>
            </a:r>
            <a:r>
              <a:rPr lang="fr-FR" sz="4000" dirty="0" err="1"/>
              <a:t>fescue</a:t>
            </a:r>
            <a:r>
              <a:rPr lang="fr-FR" sz="4000" dirty="0"/>
              <a:t> / fétuque ovine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r>
              <a:rPr lang="fr-FR" sz="1600" dirty="0">
                <a:solidFill>
                  <a:schemeClr val="tx1"/>
                </a:solidFill>
              </a:rPr>
              <a:t>Ha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xmlns="" id="{FD7B8968-CBE6-4B7D-AA25-EA787A290BB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0075"/>
          <a:stretch/>
        </p:blipFill>
        <p:spPr>
          <a:xfrm>
            <a:off x="1218587" y="1451728"/>
            <a:ext cx="9754827" cy="5406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06485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271</TotalTime>
  <Words>97</Words>
  <Application>Microsoft Office PowerPoint</Application>
  <PresentationFormat>Aangepast</PresentationFormat>
  <Paragraphs>21</Paragraphs>
  <Slides>18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18</vt:i4>
      </vt:variant>
    </vt:vector>
  </HeadingPairs>
  <TitlesOfParts>
    <vt:vector size="19" baseType="lpstr">
      <vt:lpstr>Facette</vt:lpstr>
      <vt:lpstr>ESGG forage seeds group - statistical overview</vt:lpstr>
      <vt:lpstr>Grass seeds / semences de graminées</vt:lpstr>
      <vt:lpstr>Cocksfoot / dactyle  Ha</vt:lpstr>
      <vt:lpstr>Phleum / fléole  Ha</vt:lpstr>
      <vt:lpstr>Bluegrass / pâturin  Ha</vt:lpstr>
      <vt:lpstr>Red fescue / fétuque rouge  Ha</vt:lpstr>
      <vt:lpstr>Meadows fescue / fétuque des prés  Ha</vt:lpstr>
      <vt:lpstr>Tall fescue / fétuque élevée  Ha</vt:lpstr>
      <vt:lpstr>Sheep fescue / fétuque ovine  Ha</vt:lpstr>
      <vt:lpstr>Perenial ryegrass / raygrass anglais  Ha</vt:lpstr>
      <vt:lpstr>Perenial ryegrass / raygrass anglais  Ha</vt:lpstr>
      <vt:lpstr>Hybrid ryegrass / raygrass hybrid  Ha</vt:lpstr>
      <vt:lpstr>Annual ryegrass / raygrass italien  Ha</vt:lpstr>
      <vt:lpstr>Annual ryegrass / raygrass italien  Ha</vt:lpstr>
      <vt:lpstr>Legum seeds / semences de légumineuse</vt:lpstr>
      <vt:lpstr>Red clover / Trèfle violet  Ha</vt:lpstr>
      <vt:lpstr>White clover / Trèfle blanc  Ha</vt:lpstr>
      <vt:lpstr>Alfalfa / luzerne  Ha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ESGG vegetable seeds group</dc:title>
  <dc:creator>Anne Gayraud</dc:creator>
  <cp:lastModifiedBy>Hugo</cp:lastModifiedBy>
  <cp:revision>41</cp:revision>
  <dcterms:created xsi:type="dcterms:W3CDTF">2018-04-24T12:51:05Z</dcterms:created>
  <dcterms:modified xsi:type="dcterms:W3CDTF">2018-06-02T13:00:16Z</dcterms:modified>
</cp:coreProperties>
</file>