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1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35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33131-E1BA-41FE-A646-1C7BAFA53DC3}" type="datetimeFigureOut">
              <a:rPr lang="fr-FR" smtClean="0"/>
              <a:t>28/05/2018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85ACF7-293B-4738-AC4A-4A5078C73E5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097134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33131-E1BA-41FE-A646-1C7BAFA53DC3}" type="datetimeFigureOut">
              <a:rPr lang="fr-FR" smtClean="0"/>
              <a:t>28/05/2018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85ACF7-293B-4738-AC4A-4A5078C73E5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048323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33131-E1BA-41FE-A646-1C7BAFA53DC3}" type="datetimeFigureOut">
              <a:rPr lang="fr-FR" smtClean="0"/>
              <a:t>28/05/2018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85ACF7-293B-4738-AC4A-4A5078C73E55}" type="slidenum">
              <a:rPr lang="fr-FR" smtClean="0"/>
              <a:t>‹N°›</a:t>
            </a:fld>
            <a:endParaRPr lang="fr-FR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4442049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33131-E1BA-41FE-A646-1C7BAFA53DC3}" type="datetimeFigureOut">
              <a:rPr lang="fr-FR" smtClean="0"/>
              <a:t>28/05/2018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85ACF7-293B-4738-AC4A-4A5078C73E5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2397171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 ci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33131-E1BA-41FE-A646-1C7BAFA53DC3}" type="datetimeFigureOut">
              <a:rPr lang="fr-FR" smtClean="0"/>
              <a:t>28/05/2018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85ACF7-293B-4738-AC4A-4A5078C73E55}" type="slidenum">
              <a:rPr lang="fr-FR" smtClean="0"/>
              <a:t>‹N°›</a:t>
            </a:fld>
            <a:endParaRPr lang="fr-FR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97049477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rai ou fau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33131-E1BA-41FE-A646-1C7BAFA53DC3}" type="datetimeFigureOut">
              <a:rPr lang="fr-FR" smtClean="0"/>
              <a:t>28/05/2018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85ACF7-293B-4738-AC4A-4A5078C73E5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5909955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33131-E1BA-41FE-A646-1C7BAFA53DC3}" type="datetimeFigureOut">
              <a:rPr lang="fr-FR" smtClean="0"/>
              <a:t>28/05/2018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85ACF7-293B-4738-AC4A-4A5078C73E5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3772754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33131-E1BA-41FE-A646-1C7BAFA53DC3}" type="datetimeFigureOut">
              <a:rPr lang="fr-FR" smtClean="0"/>
              <a:t>28/05/2018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85ACF7-293B-4738-AC4A-4A5078C73E5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208505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33131-E1BA-41FE-A646-1C7BAFA53DC3}" type="datetimeFigureOut">
              <a:rPr lang="fr-FR" smtClean="0"/>
              <a:t>28/05/2018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85ACF7-293B-4738-AC4A-4A5078C73E5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412320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33131-E1BA-41FE-A646-1C7BAFA53DC3}" type="datetimeFigureOut">
              <a:rPr lang="fr-FR" smtClean="0"/>
              <a:t>28/05/2018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85ACF7-293B-4738-AC4A-4A5078C73E5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911770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33131-E1BA-41FE-A646-1C7BAFA53DC3}" type="datetimeFigureOut">
              <a:rPr lang="fr-FR" smtClean="0"/>
              <a:t>28/05/2018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85ACF7-293B-4738-AC4A-4A5078C73E5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223384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33131-E1BA-41FE-A646-1C7BAFA53DC3}" type="datetimeFigureOut">
              <a:rPr lang="fr-FR" smtClean="0"/>
              <a:t>28/05/2018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85ACF7-293B-4738-AC4A-4A5078C73E5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722245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33131-E1BA-41FE-A646-1C7BAFA53DC3}" type="datetimeFigureOut">
              <a:rPr lang="fr-FR" smtClean="0"/>
              <a:t>28/05/2018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85ACF7-293B-4738-AC4A-4A5078C73E5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862980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33131-E1BA-41FE-A646-1C7BAFA53DC3}" type="datetimeFigureOut">
              <a:rPr lang="fr-FR" smtClean="0"/>
              <a:t>28/05/2018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85ACF7-293B-4738-AC4A-4A5078C73E5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412256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33131-E1BA-41FE-A646-1C7BAFA53DC3}" type="datetimeFigureOut">
              <a:rPr lang="fr-FR" smtClean="0"/>
              <a:t>28/05/2018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85ACF7-293B-4738-AC4A-4A5078C73E5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877547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33131-E1BA-41FE-A646-1C7BAFA53DC3}" type="datetimeFigureOut">
              <a:rPr lang="fr-FR" smtClean="0"/>
              <a:t>28/05/2018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85ACF7-293B-4738-AC4A-4A5078C73E5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423688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B33131-E1BA-41FE-A646-1C7BAFA53DC3}" type="datetimeFigureOut">
              <a:rPr lang="fr-FR" smtClean="0"/>
              <a:t>28/05/2018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9185ACF7-293B-4738-AC4A-4A5078C73E5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593972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2" r:id="rId1"/>
    <p:sldLayoutId id="2147483793" r:id="rId2"/>
    <p:sldLayoutId id="2147483794" r:id="rId3"/>
    <p:sldLayoutId id="2147483795" r:id="rId4"/>
    <p:sldLayoutId id="2147483796" r:id="rId5"/>
    <p:sldLayoutId id="2147483797" r:id="rId6"/>
    <p:sldLayoutId id="2147483798" r:id="rId7"/>
    <p:sldLayoutId id="2147483799" r:id="rId8"/>
    <p:sldLayoutId id="2147483800" r:id="rId9"/>
    <p:sldLayoutId id="2147483801" r:id="rId10"/>
    <p:sldLayoutId id="2147483802" r:id="rId11"/>
    <p:sldLayoutId id="2147483803" r:id="rId12"/>
    <p:sldLayoutId id="2147483804" r:id="rId13"/>
    <p:sldLayoutId id="2147483805" r:id="rId14"/>
    <p:sldLayoutId id="2147483806" r:id="rId15"/>
    <p:sldLayoutId id="2147483807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04007" y="2404534"/>
            <a:ext cx="8669997" cy="1646302"/>
          </a:xfrm>
        </p:spPr>
        <p:txBody>
          <a:bodyPr/>
          <a:lstStyle/>
          <a:p>
            <a:r>
              <a:rPr lang="fr-FR" dirty="0"/>
              <a:t>ESGG main </a:t>
            </a:r>
            <a:r>
              <a:rPr lang="en-US" dirty="0"/>
              <a:t>crops seeds </a:t>
            </a:r>
            <a:r>
              <a:rPr lang="fr-FR" dirty="0"/>
              <a:t>group - </a:t>
            </a:r>
            <a:r>
              <a:rPr lang="en-GB" dirty="0"/>
              <a:t>statistical overview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/>
              <a:t>Helsinki – </a:t>
            </a:r>
            <a:r>
              <a:rPr lang="en-US" dirty="0"/>
              <a:t>Finland</a:t>
            </a:r>
            <a:r>
              <a:rPr lang="fr-FR" dirty="0"/>
              <a:t> – </a:t>
            </a:r>
            <a:r>
              <a:rPr lang="en-US" dirty="0"/>
              <a:t>June</a:t>
            </a:r>
            <a:r>
              <a:rPr lang="fr-FR" dirty="0"/>
              <a:t> 5th</a:t>
            </a:r>
          </a:p>
        </p:txBody>
      </p:sp>
    </p:spTree>
    <p:extLst>
      <p:ext uri="{BB962C8B-B14F-4D97-AF65-F5344CB8AC3E}">
        <p14:creationId xmlns:p14="http://schemas.microsoft.com/office/powerpoint/2010/main" val="37514236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8518087-E771-44C7-9CEB-DDF988EF5E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sz="4000" dirty="0"/>
              <a:t>Winter </a:t>
            </a:r>
            <a:r>
              <a:rPr lang="fr-FR" sz="4000" dirty="0" err="1"/>
              <a:t>wheat</a:t>
            </a:r>
            <a:r>
              <a:rPr lang="fr-FR" sz="4000" dirty="0"/>
              <a:t> / blé d’hiver</a:t>
            </a:r>
            <a:br>
              <a:rPr lang="fr-FR" dirty="0"/>
            </a:br>
            <a:br>
              <a:rPr lang="fr-FR" dirty="0"/>
            </a:br>
            <a:r>
              <a:rPr lang="fr-FR" sz="1600" dirty="0">
                <a:solidFill>
                  <a:schemeClr val="tx1"/>
                </a:solidFill>
              </a:rPr>
              <a:t>Ha</a:t>
            </a:r>
            <a:endParaRPr lang="fr-FR" dirty="0"/>
          </a:p>
        </p:txBody>
      </p:sp>
      <p:pic>
        <p:nvPicPr>
          <p:cNvPr id="6" name="Espace réservé du contenu 5">
            <a:extLst>
              <a:ext uri="{FF2B5EF4-FFF2-40B4-BE49-F238E27FC236}">
                <a16:creationId xmlns:a16="http://schemas.microsoft.com/office/drawing/2014/main" id="{93927471-819D-4285-9CF9-E20573236D4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t="10076"/>
          <a:stretch/>
        </p:blipFill>
        <p:spPr>
          <a:xfrm>
            <a:off x="1221847" y="1451728"/>
            <a:ext cx="9748307" cy="54062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81620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538F173-F3A5-4FD6-BEEA-83F93A4E42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sz="4000" dirty="0" err="1"/>
              <a:t>Durum</a:t>
            </a:r>
            <a:r>
              <a:rPr lang="fr-FR" sz="4000" dirty="0"/>
              <a:t> </a:t>
            </a:r>
            <a:r>
              <a:rPr lang="fr-FR" sz="4000" dirty="0" err="1"/>
              <a:t>wheat</a:t>
            </a:r>
            <a:r>
              <a:rPr lang="fr-FR" sz="4000" dirty="0"/>
              <a:t> / blé dur</a:t>
            </a:r>
            <a:br>
              <a:rPr lang="fr-FR" dirty="0"/>
            </a:br>
            <a:br>
              <a:rPr lang="fr-FR" dirty="0"/>
            </a:br>
            <a:r>
              <a:rPr lang="fr-FR" sz="1600" dirty="0">
                <a:solidFill>
                  <a:schemeClr val="tx1"/>
                </a:solidFill>
              </a:rPr>
              <a:t>Ha</a:t>
            </a:r>
            <a:endParaRPr lang="fr-FR" dirty="0">
              <a:solidFill>
                <a:schemeClr val="tx1"/>
              </a:solidFill>
            </a:endParaRPr>
          </a:p>
        </p:txBody>
      </p:sp>
      <p:pic>
        <p:nvPicPr>
          <p:cNvPr id="5" name="Espace réservé du contenu 4">
            <a:extLst>
              <a:ext uri="{FF2B5EF4-FFF2-40B4-BE49-F238E27FC236}">
                <a16:creationId xmlns:a16="http://schemas.microsoft.com/office/drawing/2014/main" id="{AE7FF117-B105-462F-9636-B78A150FC84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t="8978"/>
          <a:stretch/>
        </p:blipFill>
        <p:spPr>
          <a:xfrm>
            <a:off x="1220614" y="1385740"/>
            <a:ext cx="9750772" cy="54722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16856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5CBAE89-CC85-452D-9C4A-75ED5E51F1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sz="4000" dirty="0"/>
              <a:t>Winter </a:t>
            </a:r>
            <a:r>
              <a:rPr lang="fr-FR" sz="4000" dirty="0" err="1"/>
              <a:t>barley</a:t>
            </a:r>
            <a:r>
              <a:rPr lang="fr-FR" sz="4000" dirty="0"/>
              <a:t> / orge d’hiver</a:t>
            </a:r>
            <a:br>
              <a:rPr lang="fr-FR" dirty="0"/>
            </a:br>
            <a:br>
              <a:rPr lang="fr-FR" dirty="0"/>
            </a:br>
            <a:r>
              <a:rPr lang="fr-FR" sz="1600" dirty="0">
                <a:solidFill>
                  <a:schemeClr val="tx1"/>
                </a:solidFill>
              </a:rPr>
              <a:t>Ha</a:t>
            </a:r>
          </a:p>
        </p:txBody>
      </p:sp>
      <p:pic>
        <p:nvPicPr>
          <p:cNvPr id="5" name="Espace réservé du contenu 4">
            <a:extLst>
              <a:ext uri="{FF2B5EF4-FFF2-40B4-BE49-F238E27FC236}">
                <a16:creationId xmlns:a16="http://schemas.microsoft.com/office/drawing/2014/main" id="{05F0C50D-AF05-4D1B-9996-C6655350FDB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t="8821"/>
          <a:stretch/>
        </p:blipFill>
        <p:spPr>
          <a:xfrm>
            <a:off x="1220614" y="1376312"/>
            <a:ext cx="9750772" cy="5481687"/>
          </a:xfrm>
          <a:prstGeom prst="rect">
            <a:avLst/>
          </a:prstGeom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6D7D3FB6-7F66-4153-B3DE-945EFDC443A7}"/>
              </a:ext>
            </a:extLst>
          </p:cNvPr>
          <p:cNvSpPr txBox="1"/>
          <p:nvPr/>
        </p:nvSpPr>
        <p:spPr>
          <a:xfrm>
            <a:off x="9010629" y="286434"/>
            <a:ext cx="31813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NB : for Belgium, it’s winter and summer barley area</a:t>
            </a:r>
          </a:p>
        </p:txBody>
      </p:sp>
    </p:spTree>
    <p:extLst>
      <p:ext uri="{BB962C8B-B14F-4D97-AF65-F5344CB8AC3E}">
        <p14:creationId xmlns:p14="http://schemas.microsoft.com/office/powerpoint/2010/main" val="22606798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F9C3D9C-E128-437E-8B0F-2FAAD4E8E1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sz="4000" dirty="0"/>
              <a:t>Summer </a:t>
            </a:r>
            <a:r>
              <a:rPr lang="fr-FR" sz="4000" dirty="0" err="1"/>
              <a:t>barley</a:t>
            </a:r>
            <a:r>
              <a:rPr lang="fr-FR" sz="4000" dirty="0"/>
              <a:t> / Orge de printemps</a:t>
            </a:r>
            <a:br>
              <a:rPr lang="fr-FR" dirty="0"/>
            </a:br>
            <a:br>
              <a:rPr lang="fr-FR" dirty="0"/>
            </a:br>
            <a:r>
              <a:rPr lang="fr-FR" sz="1600" dirty="0">
                <a:solidFill>
                  <a:schemeClr val="tx1"/>
                </a:solidFill>
              </a:rPr>
              <a:t>Ha</a:t>
            </a:r>
          </a:p>
        </p:txBody>
      </p:sp>
      <p:pic>
        <p:nvPicPr>
          <p:cNvPr id="9" name="Espace réservé du contenu 8">
            <a:extLst>
              <a:ext uri="{FF2B5EF4-FFF2-40B4-BE49-F238E27FC236}">
                <a16:creationId xmlns:a16="http://schemas.microsoft.com/office/drawing/2014/main" id="{6017FFDF-2450-4442-A6ED-CE11409CF22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t="8507"/>
          <a:stretch/>
        </p:blipFill>
        <p:spPr>
          <a:xfrm>
            <a:off x="1220614" y="1357460"/>
            <a:ext cx="9750772" cy="55005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66308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881AED4-7B0E-4997-B841-240826B406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sz="4000" dirty="0" err="1"/>
              <a:t>Tritical</a:t>
            </a:r>
            <a:r>
              <a:rPr lang="fr-FR" sz="4000" dirty="0"/>
              <a:t> / Triticale</a:t>
            </a:r>
            <a:br>
              <a:rPr lang="fr-FR" dirty="0"/>
            </a:br>
            <a:br>
              <a:rPr lang="fr-FR" dirty="0"/>
            </a:br>
            <a:r>
              <a:rPr lang="fr-FR" sz="1600" dirty="0">
                <a:solidFill>
                  <a:schemeClr val="tx1"/>
                </a:solidFill>
              </a:rPr>
              <a:t>Ha</a:t>
            </a:r>
          </a:p>
        </p:txBody>
      </p:sp>
      <p:pic>
        <p:nvPicPr>
          <p:cNvPr id="5" name="Espace réservé du contenu 4">
            <a:extLst>
              <a:ext uri="{FF2B5EF4-FFF2-40B4-BE49-F238E27FC236}">
                <a16:creationId xmlns:a16="http://schemas.microsoft.com/office/drawing/2014/main" id="{78B041AE-9DD6-483F-83A4-EBDD6F089F7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t="8351"/>
          <a:stretch/>
        </p:blipFill>
        <p:spPr>
          <a:xfrm>
            <a:off x="1220614" y="1348032"/>
            <a:ext cx="9750772" cy="55099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52579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AD3E378-DE4E-4E9B-B465-F4A124D7EB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sz="4000" dirty="0"/>
              <a:t>Rye / seigle</a:t>
            </a:r>
            <a:br>
              <a:rPr lang="fr-FR" dirty="0"/>
            </a:br>
            <a:br>
              <a:rPr lang="fr-FR" dirty="0"/>
            </a:br>
            <a:r>
              <a:rPr lang="fr-FR" sz="1600" dirty="0">
                <a:solidFill>
                  <a:schemeClr val="tx1"/>
                </a:solidFill>
              </a:rPr>
              <a:t>Ha</a:t>
            </a:r>
            <a:endParaRPr lang="fr-FR" dirty="0">
              <a:solidFill>
                <a:schemeClr val="tx1"/>
              </a:solidFill>
            </a:endParaRPr>
          </a:p>
        </p:txBody>
      </p:sp>
      <p:pic>
        <p:nvPicPr>
          <p:cNvPr id="5" name="Espace réservé du contenu 4">
            <a:extLst>
              <a:ext uri="{FF2B5EF4-FFF2-40B4-BE49-F238E27FC236}">
                <a16:creationId xmlns:a16="http://schemas.microsoft.com/office/drawing/2014/main" id="{43FC2618-E703-4AC5-9C58-709F2C8495E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t="9605"/>
          <a:stretch/>
        </p:blipFill>
        <p:spPr>
          <a:xfrm>
            <a:off x="1220614" y="1423446"/>
            <a:ext cx="9750772" cy="5434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85164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BC576E6-5DF1-4E0A-BFFC-20445612A8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sz="4000" dirty="0"/>
              <a:t>Sugar </a:t>
            </a:r>
            <a:r>
              <a:rPr lang="fr-FR" sz="4000" dirty="0" err="1"/>
              <a:t>beet</a:t>
            </a:r>
            <a:r>
              <a:rPr lang="fr-FR" sz="4000" dirty="0"/>
              <a:t> / betterave</a:t>
            </a:r>
            <a:br>
              <a:rPr lang="fr-FR" sz="4000" dirty="0"/>
            </a:br>
            <a:br>
              <a:rPr lang="fr-FR" dirty="0"/>
            </a:br>
            <a:r>
              <a:rPr lang="fr-FR" sz="1600" dirty="0">
                <a:solidFill>
                  <a:schemeClr val="tx1"/>
                </a:solidFill>
              </a:rPr>
              <a:t>Ha</a:t>
            </a:r>
            <a:endParaRPr lang="fr-FR" dirty="0">
              <a:solidFill>
                <a:schemeClr val="tx1"/>
              </a:solidFill>
            </a:endParaRPr>
          </a:p>
        </p:txBody>
      </p:sp>
      <p:pic>
        <p:nvPicPr>
          <p:cNvPr id="5" name="Espace réservé du contenu 4">
            <a:extLst>
              <a:ext uri="{FF2B5EF4-FFF2-40B4-BE49-F238E27FC236}">
                <a16:creationId xmlns:a16="http://schemas.microsoft.com/office/drawing/2014/main" id="{C4690518-6EB6-412B-BAC1-8A8DFE7D3E4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t="10212"/>
          <a:stretch/>
        </p:blipFill>
        <p:spPr>
          <a:xfrm>
            <a:off x="1220614" y="1459949"/>
            <a:ext cx="9750772" cy="53980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50908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BC576E6-5DF1-4E0A-BFFC-20445612A8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sz="4000" dirty="0" err="1"/>
              <a:t>Rape</a:t>
            </a:r>
            <a:r>
              <a:rPr lang="fr-FR" sz="4000" dirty="0"/>
              <a:t> / Colza</a:t>
            </a:r>
            <a:br>
              <a:rPr lang="fr-FR" sz="4000" dirty="0"/>
            </a:br>
            <a:br>
              <a:rPr lang="fr-FR" dirty="0"/>
            </a:br>
            <a:r>
              <a:rPr lang="fr-FR" sz="1600" dirty="0">
                <a:solidFill>
                  <a:schemeClr val="tx1"/>
                </a:solidFill>
              </a:rPr>
              <a:t>Ha</a:t>
            </a:r>
            <a:endParaRPr lang="fr-FR" dirty="0">
              <a:solidFill>
                <a:schemeClr val="tx1"/>
              </a:solidFill>
            </a:endParaRPr>
          </a:p>
        </p:txBody>
      </p:sp>
      <p:pic>
        <p:nvPicPr>
          <p:cNvPr id="7" name="Espace réservé du contenu 6">
            <a:extLst>
              <a:ext uri="{FF2B5EF4-FFF2-40B4-BE49-F238E27FC236}">
                <a16:creationId xmlns:a16="http://schemas.microsoft.com/office/drawing/2014/main" id="{9747094C-09D6-4F71-ABFC-52A92EA77D9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t="9929"/>
          <a:stretch/>
        </p:blipFill>
        <p:spPr>
          <a:xfrm>
            <a:off x="1227127" y="1442906"/>
            <a:ext cx="9737746" cy="54150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5979846"/>
      </p:ext>
    </p:extLst>
  </p:cSld>
  <p:clrMapOvr>
    <a:masterClrMapping/>
  </p:clrMapOvr>
</p:sld>
</file>

<file path=ppt/theme/theme1.xml><?xml version="1.0" encoding="utf-8"?>
<a:theme xmlns:a="http://schemas.openxmlformats.org/drawingml/2006/main" name="Facette">
  <a:themeElements>
    <a:clrScheme name="Facette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te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te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227</TotalTime>
  <Words>59</Words>
  <Application>Microsoft Office PowerPoint</Application>
  <PresentationFormat>Grand écran</PresentationFormat>
  <Paragraphs>11</Paragraphs>
  <Slides>9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9</vt:i4>
      </vt:variant>
    </vt:vector>
  </HeadingPairs>
  <TitlesOfParts>
    <vt:vector size="13" baseType="lpstr">
      <vt:lpstr>Arial</vt:lpstr>
      <vt:lpstr>Trebuchet MS</vt:lpstr>
      <vt:lpstr>Wingdings 3</vt:lpstr>
      <vt:lpstr>Facette</vt:lpstr>
      <vt:lpstr>ESGG main crops seeds group - statistical overview</vt:lpstr>
      <vt:lpstr>Winter wheat / blé d’hiver  Ha</vt:lpstr>
      <vt:lpstr>Durum wheat / blé dur  Ha</vt:lpstr>
      <vt:lpstr>Winter barley / orge d’hiver  Ha</vt:lpstr>
      <vt:lpstr>Summer barley / Orge de printemps  Ha</vt:lpstr>
      <vt:lpstr>Tritical / Triticale  Ha</vt:lpstr>
      <vt:lpstr>Rye / seigle  Ha</vt:lpstr>
      <vt:lpstr>Sugar beet / betterave  Ha</vt:lpstr>
      <vt:lpstr>Rape / Colza  Ha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ESGG vegetable seeds group</dc:title>
  <dc:creator>Anne Gayraud</dc:creator>
  <cp:lastModifiedBy>Louis-Marie Colcombet</cp:lastModifiedBy>
  <cp:revision>38</cp:revision>
  <dcterms:created xsi:type="dcterms:W3CDTF">2018-04-24T12:51:05Z</dcterms:created>
  <dcterms:modified xsi:type="dcterms:W3CDTF">2018-05-28T15:02:55Z</dcterms:modified>
</cp:coreProperties>
</file>