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8" r:id="rId4"/>
    <p:sldId id="266" r:id="rId5"/>
    <p:sldId id="260" r:id="rId6"/>
    <p:sldId id="261" r:id="rId7"/>
    <p:sldId id="265" r:id="rId8"/>
    <p:sldId id="263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4892" autoAdjust="0"/>
  </p:normalViewPr>
  <p:slideViewPr>
    <p:cSldViewPr>
      <p:cViewPr>
        <p:scale>
          <a:sx n="80" d="100"/>
          <a:sy n="80" d="100"/>
        </p:scale>
        <p:origin x="-151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981E5-4A91-4D2C-829F-0EE54F060D4F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D1ECD8-5F33-4190-AD14-E45D1C1514BC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94586FE2-2081-42D4-A0C9-95C6765D63F2}" type="parTrans" cxnId="{4B55436B-C274-4FB2-9ED4-FC0567C9F43A}">
      <dgm:prSet/>
      <dgm:spPr/>
      <dgm:t>
        <a:bodyPr/>
        <a:lstStyle/>
        <a:p>
          <a:endParaRPr lang="en-US"/>
        </a:p>
      </dgm:t>
    </dgm:pt>
    <dgm:pt modelId="{A316BB35-1ED5-4824-BB22-2C8645E6E592}" type="sibTrans" cxnId="{4B55436B-C274-4FB2-9ED4-FC0567C9F43A}">
      <dgm:prSet/>
      <dgm:spPr/>
      <dgm:t>
        <a:bodyPr/>
        <a:lstStyle/>
        <a:p>
          <a:endParaRPr lang="en-US"/>
        </a:p>
      </dgm:t>
    </dgm:pt>
    <dgm:pt modelId="{5D49BCBA-71AC-454D-A8E5-C1786363A13F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7E642475-37A1-4F22-9CA2-8A592C3E71F5}" type="parTrans" cxnId="{34585D94-EA6E-4085-AF06-D0401ECABD2E}">
      <dgm:prSet/>
      <dgm:spPr/>
      <dgm:t>
        <a:bodyPr/>
        <a:lstStyle/>
        <a:p>
          <a:endParaRPr lang="en-US"/>
        </a:p>
      </dgm:t>
    </dgm:pt>
    <dgm:pt modelId="{75C75E8A-8F33-4490-AA98-BB04D4006A82}" type="sibTrans" cxnId="{34585D94-EA6E-4085-AF06-D0401ECABD2E}">
      <dgm:prSet/>
      <dgm:spPr/>
      <dgm:t>
        <a:bodyPr/>
        <a:lstStyle/>
        <a:p>
          <a:endParaRPr lang="en-US"/>
        </a:p>
      </dgm:t>
    </dgm:pt>
    <dgm:pt modelId="{D82026F2-8C4E-49D5-87BA-F6A74E8E358F}">
      <dgm:prSet phldrT="[Text]"/>
      <dgm:spPr/>
      <dgm:t>
        <a:bodyPr/>
        <a:lstStyle/>
        <a:p>
          <a:r>
            <a:rPr lang="en-US" dirty="0" smtClean="0"/>
            <a:t>POLITICS</a:t>
          </a:r>
          <a:endParaRPr lang="en-US" dirty="0"/>
        </a:p>
      </dgm:t>
    </dgm:pt>
    <dgm:pt modelId="{132D6605-5C6E-4450-A01D-DB15B1E60614}" type="parTrans" cxnId="{DC9F58E7-56FC-4835-857C-AEAD8CBC4AD2}">
      <dgm:prSet/>
      <dgm:spPr/>
      <dgm:t>
        <a:bodyPr/>
        <a:lstStyle/>
        <a:p>
          <a:endParaRPr lang="en-US"/>
        </a:p>
      </dgm:t>
    </dgm:pt>
    <dgm:pt modelId="{187092B6-425E-4FC4-ADD9-B56F0735C538}" type="sibTrans" cxnId="{DC9F58E7-56FC-4835-857C-AEAD8CBC4AD2}">
      <dgm:prSet/>
      <dgm:spPr/>
      <dgm:t>
        <a:bodyPr/>
        <a:lstStyle/>
        <a:p>
          <a:endParaRPr lang="en-US"/>
        </a:p>
      </dgm:t>
    </dgm:pt>
    <dgm:pt modelId="{BEC1053B-E278-45CC-9AED-13A16BDC2149}" type="pres">
      <dgm:prSet presAssocID="{A55981E5-4A91-4D2C-829F-0EE54F060D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E2DD76-50DB-40F0-97A8-77E1D1F02C8A}" type="pres">
      <dgm:prSet presAssocID="{05D1ECD8-5F33-4190-AD14-E45D1C1514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3E559A-D096-4551-8FFA-AA0381079179}" type="pres">
      <dgm:prSet presAssocID="{A316BB35-1ED5-4824-BB22-2C8645E6E592}" presName="sibTrans" presStyleLbl="sibTrans2D1" presStyleIdx="0" presStyleCnt="3"/>
      <dgm:spPr/>
      <dgm:t>
        <a:bodyPr/>
        <a:lstStyle/>
        <a:p>
          <a:endParaRPr lang="en-GB"/>
        </a:p>
      </dgm:t>
    </dgm:pt>
    <dgm:pt modelId="{988D9C39-DD65-4C80-8B86-9A30AB58C0FD}" type="pres">
      <dgm:prSet presAssocID="{A316BB35-1ED5-4824-BB22-2C8645E6E592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C4154214-DE16-4A3D-93E2-9355E261480C}" type="pres">
      <dgm:prSet presAssocID="{5D49BCBA-71AC-454D-A8E5-C1786363A1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D8A00-89B9-4BA9-BD3D-83B4F5FD3C46}" type="pres">
      <dgm:prSet presAssocID="{75C75E8A-8F33-4490-AA98-BB04D4006A82}" presName="sibTrans" presStyleLbl="sibTrans2D1" presStyleIdx="1" presStyleCnt="3"/>
      <dgm:spPr/>
      <dgm:t>
        <a:bodyPr/>
        <a:lstStyle/>
        <a:p>
          <a:endParaRPr lang="en-GB"/>
        </a:p>
      </dgm:t>
    </dgm:pt>
    <dgm:pt modelId="{27D15C40-68E5-416F-9FD8-08D270F42DD3}" type="pres">
      <dgm:prSet presAssocID="{75C75E8A-8F33-4490-AA98-BB04D4006A82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31ED5B5-55A0-450B-A906-3E801F5CDBB7}" type="pres">
      <dgm:prSet presAssocID="{D82026F2-8C4E-49D5-87BA-F6A74E8E35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CA2CF4-CB31-4F17-9D35-6D6F7022304E}" type="pres">
      <dgm:prSet presAssocID="{187092B6-425E-4FC4-ADD9-B56F0735C538}" presName="sibTrans" presStyleLbl="sibTrans2D1" presStyleIdx="2" presStyleCnt="3"/>
      <dgm:spPr/>
      <dgm:t>
        <a:bodyPr/>
        <a:lstStyle/>
        <a:p>
          <a:endParaRPr lang="en-GB"/>
        </a:p>
      </dgm:t>
    </dgm:pt>
    <dgm:pt modelId="{61B9A7CA-9BE7-476E-9122-AA6397327FB2}" type="pres">
      <dgm:prSet presAssocID="{187092B6-425E-4FC4-ADD9-B56F0735C538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8FED31F-CDBC-4C64-AD1D-CF4E71F59A1D}" type="presOf" srcId="{187092B6-425E-4FC4-ADD9-B56F0735C538}" destId="{0FCA2CF4-CB31-4F17-9D35-6D6F7022304E}" srcOrd="0" destOrd="0" presId="urn:microsoft.com/office/officeart/2005/8/layout/cycle7"/>
    <dgm:cxn modelId="{58DEF3DC-C011-47D5-A2B7-5B5054484B75}" type="presOf" srcId="{5D49BCBA-71AC-454D-A8E5-C1786363A13F}" destId="{C4154214-DE16-4A3D-93E2-9355E261480C}" srcOrd="0" destOrd="0" presId="urn:microsoft.com/office/officeart/2005/8/layout/cycle7"/>
    <dgm:cxn modelId="{DC9F58E7-56FC-4835-857C-AEAD8CBC4AD2}" srcId="{A55981E5-4A91-4D2C-829F-0EE54F060D4F}" destId="{D82026F2-8C4E-49D5-87BA-F6A74E8E358F}" srcOrd="2" destOrd="0" parTransId="{132D6605-5C6E-4450-A01D-DB15B1E60614}" sibTransId="{187092B6-425E-4FC4-ADD9-B56F0735C538}"/>
    <dgm:cxn modelId="{0726DA06-6342-4981-8BD4-6B0E4E4E40ED}" type="presOf" srcId="{A316BB35-1ED5-4824-BB22-2C8645E6E592}" destId="{1B3E559A-D096-4551-8FFA-AA0381079179}" srcOrd="0" destOrd="0" presId="urn:microsoft.com/office/officeart/2005/8/layout/cycle7"/>
    <dgm:cxn modelId="{C3F5C0F7-28A3-4DF1-BD22-1E3482E049A4}" type="presOf" srcId="{D82026F2-8C4E-49D5-87BA-F6A74E8E358F}" destId="{D31ED5B5-55A0-450B-A906-3E801F5CDBB7}" srcOrd="0" destOrd="0" presId="urn:microsoft.com/office/officeart/2005/8/layout/cycle7"/>
    <dgm:cxn modelId="{4B55436B-C274-4FB2-9ED4-FC0567C9F43A}" srcId="{A55981E5-4A91-4D2C-829F-0EE54F060D4F}" destId="{05D1ECD8-5F33-4190-AD14-E45D1C1514BC}" srcOrd="0" destOrd="0" parTransId="{94586FE2-2081-42D4-A0C9-95C6765D63F2}" sibTransId="{A316BB35-1ED5-4824-BB22-2C8645E6E592}"/>
    <dgm:cxn modelId="{9631ED4C-6B6C-4ABD-9C84-FC02E3029612}" type="presOf" srcId="{75C75E8A-8F33-4490-AA98-BB04D4006A82}" destId="{A14D8A00-89B9-4BA9-BD3D-83B4F5FD3C46}" srcOrd="0" destOrd="0" presId="urn:microsoft.com/office/officeart/2005/8/layout/cycle7"/>
    <dgm:cxn modelId="{79E01BBB-67D8-4C97-BEB7-E963F018CE2C}" type="presOf" srcId="{A55981E5-4A91-4D2C-829F-0EE54F060D4F}" destId="{BEC1053B-E278-45CC-9AED-13A16BDC2149}" srcOrd="0" destOrd="0" presId="urn:microsoft.com/office/officeart/2005/8/layout/cycle7"/>
    <dgm:cxn modelId="{43CA6AD9-8B8A-47CD-B188-44359858CBF1}" type="presOf" srcId="{A316BB35-1ED5-4824-BB22-2C8645E6E592}" destId="{988D9C39-DD65-4C80-8B86-9A30AB58C0FD}" srcOrd="1" destOrd="0" presId="urn:microsoft.com/office/officeart/2005/8/layout/cycle7"/>
    <dgm:cxn modelId="{F6326339-3A05-4B2B-8A48-37E436D26E6D}" type="presOf" srcId="{187092B6-425E-4FC4-ADD9-B56F0735C538}" destId="{61B9A7CA-9BE7-476E-9122-AA6397327FB2}" srcOrd="1" destOrd="0" presId="urn:microsoft.com/office/officeart/2005/8/layout/cycle7"/>
    <dgm:cxn modelId="{34585D94-EA6E-4085-AF06-D0401ECABD2E}" srcId="{A55981E5-4A91-4D2C-829F-0EE54F060D4F}" destId="{5D49BCBA-71AC-454D-A8E5-C1786363A13F}" srcOrd="1" destOrd="0" parTransId="{7E642475-37A1-4F22-9CA2-8A592C3E71F5}" sibTransId="{75C75E8A-8F33-4490-AA98-BB04D4006A82}"/>
    <dgm:cxn modelId="{D5F3DE84-F53F-4B35-A688-61D1AE49083D}" type="presOf" srcId="{05D1ECD8-5F33-4190-AD14-E45D1C1514BC}" destId="{9AE2DD76-50DB-40F0-97A8-77E1D1F02C8A}" srcOrd="0" destOrd="0" presId="urn:microsoft.com/office/officeart/2005/8/layout/cycle7"/>
    <dgm:cxn modelId="{600CE0A8-6BA3-4052-9BAB-03143EE8FA91}" type="presOf" srcId="{75C75E8A-8F33-4490-AA98-BB04D4006A82}" destId="{27D15C40-68E5-416F-9FD8-08D270F42DD3}" srcOrd="1" destOrd="0" presId="urn:microsoft.com/office/officeart/2005/8/layout/cycle7"/>
    <dgm:cxn modelId="{18CE508B-546F-4084-B18C-B89E9FA2C109}" type="presParOf" srcId="{BEC1053B-E278-45CC-9AED-13A16BDC2149}" destId="{9AE2DD76-50DB-40F0-97A8-77E1D1F02C8A}" srcOrd="0" destOrd="0" presId="urn:microsoft.com/office/officeart/2005/8/layout/cycle7"/>
    <dgm:cxn modelId="{9FE3E795-2FA1-4ACE-B9EF-9018DF075AF2}" type="presParOf" srcId="{BEC1053B-E278-45CC-9AED-13A16BDC2149}" destId="{1B3E559A-D096-4551-8FFA-AA0381079179}" srcOrd="1" destOrd="0" presId="urn:microsoft.com/office/officeart/2005/8/layout/cycle7"/>
    <dgm:cxn modelId="{9E227FD3-2749-46BE-B4FD-C2216C3DB9EB}" type="presParOf" srcId="{1B3E559A-D096-4551-8FFA-AA0381079179}" destId="{988D9C39-DD65-4C80-8B86-9A30AB58C0FD}" srcOrd="0" destOrd="0" presId="urn:microsoft.com/office/officeart/2005/8/layout/cycle7"/>
    <dgm:cxn modelId="{6EA87201-06B4-4502-8D81-EF7F401D940A}" type="presParOf" srcId="{BEC1053B-E278-45CC-9AED-13A16BDC2149}" destId="{C4154214-DE16-4A3D-93E2-9355E261480C}" srcOrd="2" destOrd="0" presId="urn:microsoft.com/office/officeart/2005/8/layout/cycle7"/>
    <dgm:cxn modelId="{F8EB3EB3-47BB-436C-AB96-B4E71319D5AF}" type="presParOf" srcId="{BEC1053B-E278-45CC-9AED-13A16BDC2149}" destId="{A14D8A00-89B9-4BA9-BD3D-83B4F5FD3C46}" srcOrd="3" destOrd="0" presId="urn:microsoft.com/office/officeart/2005/8/layout/cycle7"/>
    <dgm:cxn modelId="{7CAEC628-A35C-42A4-8D1D-925C2A1EDED7}" type="presParOf" srcId="{A14D8A00-89B9-4BA9-BD3D-83B4F5FD3C46}" destId="{27D15C40-68E5-416F-9FD8-08D270F42DD3}" srcOrd="0" destOrd="0" presId="urn:microsoft.com/office/officeart/2005/8/layout/cycle7"/>
    <dgm:cxn modelId="{6AAA4B67-1AAC-4690-A86A-7D5C61573006}" type="presParOf" srcId="{BEC1053B-E278-45CC-9AED-13A16BDC2149}" destId="{D31ED5B5-55A0-450B-A906-3E801F5CDBB7}" srcOrd="4" destOrd="0" presId="urn:microsoft.com/office/officeart/2005/8/layout/cycle7"/>
    <dgm:cxn modelId="{B5841078-C7CD-469E-9C72-353382B6F1E5}" type="presParOf" srcId="{BEC1053B-E278-45CC-9AED-13A16BDC2149}" destId="{0FCA2CF4-CB31-4F17-9D35-6D6F7022304E}" srcOrd="5" destOrd="0" presId="urn:microsoft.com/office/officeart/2005/8/layout/cycle7"/>
    <dgm:cxn modelId="{B9C29DA5-1E52-4EC7-B319-9D284C3E51EB}" type="presParOf" srcId="{0FCA2CF4-CB31-4F17-9D35-6D6F7022304E}" destId="{61B9A7CA-9BE7-476E-9122-AA6397327FB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49DB3-69C0-4337-81F7-60DA67B34E52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D7599669-8AC9-479D-9F9A-3BF4654031BA}">
      <dgm:prSet phldrT="[Text]" custT="1"/>
      <dgm:spPr/>
      <dgm:t>
        <a:bodyPr/>
        <a:lstStyle/>
        <a:p>
          <a:endParaRPr lang="en-GB" sz="1200" dirty="0"/>
        </a:p>
      </dgm:t>
    </dgm:pt>
    <dgm:pt modelId="{15D7284C-613D-4963-9753-CE63503B227D}" type="parTrans" cxnId="{D85AD77C-B3E9-4779-9796-08830BD15DF2}">
      <dgm:prSet/>
      <dgm:spPr/>
      <dgm:t>
        <a:bodyPr/>
        <a:lstStyle/>
        <a:p>
          <a:endParaRPr lang="en-GB"/>
        </a:p>
      </dgm:t>
    </dgm:pt>
    <dgm:pt modelId="{248AD07F-1F09-43FF-BDDA-789C7AE932D2}" type="sibTrans" cxnId="{D85AD77C-B3E9-4779-9796-08830BD15DF2}">
      <dgm:prSet/>
      <dgm:spPr/>
      <dgm:t>
        <a:bodyPr/>
        <a:lstStyle/>
        <a:p>
          <a:endParaRPr lang="en-GB"/>
        </a:p>
      </dgm:t>
    </dgm:pt>
    <dgm:pt modelId="{263E7856-833F-423D-BD4D-AE2C7ABBA945}">
      <dgm:prSet phldrT="[Text]"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endParaRPr lang="en-GB" sz="1200" dirty="0"/>
        </a:p>
      </dgm:t>
    </dgm:pt>
    <dgm:pt modelId="{D20DC123-4A7D-445A-9AC6-C54AC6BB7700}" type="parTrans" cxnId="{79ADF62C-92CC-4490-B215-295CCF92E10D}">
      <dgm:prSet/>
      <dgm:spPr/>
      <dgm:t>
        <a:bodyPr/>
        <a:lstStyle/>
        <a:p>
          <a:endParaRPr lang="en-GB"/>
        </a:p>
      </dgm:t>
    </dgm:pt>
    <dgm:pt modelId="{B6C43021-0BC0-4DBE-A67A-D273D461D8D6}" type="sibTrans" cxnId="{79ADF62C-92CC-4490-B215-295CCF92E10D}">
      <dgm:prSet/>
      <dgm:spPr/>
      <dgm:t>
        <a:bodyPr/>
        <a:lstStyle/>
        <a:p>
          <a:endParaRPr lang="en-GB"/>
        </a:p>
      </dgm:t>
    </dgm:pt>
    <dgm:pt modelId="{7C99DAEC-5638-42A9-A9E7-93F8440E06C0}">
      <dgm:prSet phldrT="[Text]" custT="1"/>
      <dgm:spPr/>
      <dgm:t>
        <a:bodyPr/>
        <a:lstStyle/>
        <a:p>
          <a:endParaRPr lang="en-GB" sz="1200" dirty="0"/>
        </a:p>
      </dgm:t>
    </dgm:pt>
    <dgm:pt modelId="{2BDD91CD-C793-40D1-AC87-C6C193841190}" type="parTrans" cxnId="{F5973C57-753F-4E7D-BCBB-2BD114D7E6C4}">
      <dgm:prSet/>
      <dgm:spPr/>
      <dgm:t>
        <a:bodyPr/>
        <a:lstStyle/>
        <a:p>
          <a:endParaRPr lang="en-GB"/>
        </a:p>
      </dgm:t>
    </dgm:pt>
    <dgm:pt modelId="{FA6E5255-E82C-46F0-AA29-C1450935F462}" type="sibTrans" cxnId="{F5973C57-753F-4E7D-BCBB-2BD114D7E6C4}">
      <dgm:prSet/>
      <dgm:spPr/>
      <dgm:t>
        <a:bodyPr/>
        <a:lstStyle/>
        <a:p>
          <a:endParaRPr lang="en-GB"/>
        </a:p>
      </dgm:t>
    </dgm:pt>
    <dgm:pt modelId="{28680D5B-B924-49D0-B08D-AFB4FEC98DA8}" type="pres">
      <dgm:prSet presAssocID="{11449DB3-69C0-4337-81F7-60DA67B34E52}" presName="compositeShape" presStyleCnt="0">
        <dgm:presLayoutVars>
          <dgm:chMax val="7"/>
          <dgm:dir/>
          <dgm:resizeHandles val="exact"/>
        </dgm:presLayoutVars>
      </dgm:prSet>
      <dgm:spPr/>
    </dgm:pt>
    <dgm:pt modelId="{D5B51AF8-82E2-4F82-AEE6-315D34BD8B98}" type="pres">
      <dgm:prSet presAssocID="{D7599669-8AC9-479D-9F9A-3BF4654031BA}" presName="circ1" presStyleLbl="vennNode1" presStyleIdx="0" presStyleCnt="3" custScaleX="48219" custScaleY="49758" custLinFactNeighborX="1207" custLinFactNeighborY="18192"/>
      <dgm:spPr/>
      <dgm:t>
        <a:bodyPr/>
        <a:lstStyle/>
        <a:p>
          <a:endParaRPr lang="en-GB"/>
        </a:p>
      </dgm:t>
    </dgm:pt>
    <dgm:pt modelId="{270487A7-4697-478F-92E4-68A54941BDED}" type="pres">
      <dgm:prSet presAssocID="{D7599669-8AC9-479D-9F9A-3BF4654031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6E8564-0CE7-437F-A89B-6864641D2D27}" type="pres">
      <dgm:prSet presAssocID="{263E7856-833F-423D-BD4D-AE2C7ABBA945}" presName="circ2" presStyleLbl="vennNode1" presStyleIdx="1" presStyleCnt="3"/>
      <dgm:spPr/>
      <dgm:t>
        <a:bodyPr/>
        <a:lstStyle/>
        <a:p>
          <a:endParaRPr lang="en-GB"/>
        </a:p>
      </dgm:t>
    </dgm:pt>
    <dgm:pt modelId="{26ED6C3F-3774-48A6-8BBE-A02679EF3FFB}" type="pres">
      <dgm:prSet presAssocID="{263E7856-833F-423D-BD4D-AE2C7ABBA9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E892EF-6648-42FA-A8D1-F7C7413F2106}" type="pres">
      <dgm:prSet presAssocID="{7C99DAEC-5638-42A9-A9E7-93F8440E06C0}" presName="circ3" presStyleLbl="vennNode1" presStyleIdx="2" presStyleCnt="3" custScaleX="66656" custScaleY="66620" custLinFactNeighborX="20808" custLinFactNeighborY="-1730"/>
      <dgm:spPr/>
      <dgm:t>
        <a:bodyPr/>
        <a:lstStyle/>
        <a:p>
          <a:endParaRPr lang="en-GB"/>
        </a:p>
      </dgm:t>
    </dgm:pt>
    <dgm:pt modelId="{BDACA575-4170-40FD-8B4D-7570FA33E1CD}" type="pres">
      <dgm:prSet presAssocID="{7C99DAEC-5638-42A9-A9E7-93F8440E06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C9CB4D-5D5E-4482-A26F-61146556157B}" type="presOf" srcId="{D7599669-8AC9-479D-9F9A-3BF4654031BA}" destId="{270487A7-4697-478F-92E4-68A54941BDED}" srcOrd="1" destOrd="0" presId="urn:microsoft.com/office/officeart/2005/8/layout/venn1"/>
    <dgm:cxn modelId="{ED30CF92-6C77-4338-96D0-6022DA1E9028}" type="presOf" srcId="{11449DB3-69C0-4337-81F7-60DA67B34E52}" destId="{28680D5B-B924-49D0-B08D-AFB4FEC98DA8}" srcOrd="0" destOrd="0" presId="urn:microsoft.com/office/officeart/2005/8/layout/venn1"/>
    <dgm:cxn modelId="{C8634660-BD2D-47D4-B455-04B874A18A65}" type="presOf" srcId="{7C99DAEC-5638-42A9-A9E7-93F8440E06C0}" destId="{BDACA575-4170-40FD-8B4D-7570FA33E1CD}" srcOrd="1" destOrd="0" presId="urn:microsoft.com/office/officeart/2005/8/layout/venn1"/>
    <dgm:cxn modelId="{79ADF62C-92CC-4490-B215-295CCF92E10D}" srcId="{11449DB3-69C0-4337-81F7-60DA67B34E52}" destId="{263E7856-833F-423D-BD4D-AE2C7ABBA945}" srcOrd="1" destOrd="0" parTransId="{D20DC123-4A7D-445A-9AC6-C54AC6BB7700}" sibTransId="{B6C43021-0BC0-4DBE-A67A-D273D461D8D6}"/>
    <dgm:cxn modelId="{D85AD77C-B3E9-4779-9796-08830BD15DF2}" srcId="{11449DB3-69C0-4337-81F7-60DA67B34E52}" destId="{D7599669-8AC9-479D-9F9A-3BF4654031BA}" srcOrd="0" destOrd="0" parTransId="{15D7284C-613D-4963-9753-CE63503B227D}" sibTransId="{248AD07F-1F09-43FF-BDDA-789C7AE932D2}"/>
    <dgm:cxn modelId="{779184D8-5062-4F23-8FD4-B7DD32BF67D5}" type="presOf" srcId="{7C99DAEC-5638-42A9-A9E7-93F8440E06C0}" destId="{45E892EF-6648-42FA-A8D1-F7C7413F2106}" srcOrd="0" destOrd="0" presId="urn:microsoft.com/office/officeart/2005/8/layout/venn1"/>
    <dgm:cxn modelId="{663B60CF-7ADD-4EC6-8B68-6C3012CD4FEE}" type="presOf" srcId="{263E7856-833F-423D-BD4D-AE2C7ABBA945}" destId="{26ED6C3F-3774-48A6-8BBE-A02679EF3FFB}" srcOrd="1" destOrd="0" presId="urn:microsoft.com/office/officeart/2005/8/layout/venn1"/>
    <dgm:cxn modelId="{F5973C57-753F-4E7D-BCBB-2BD114D7E6C4}" srcId="{11449DB3-69C0-4337-81F7-60DA67B34E52}" destId="{7C99DAEC-5638-42A9-A9E7-93F8440E06C0}" srcOrd="2" destOrd="0" parTransId="{2BDD91CD-C793-40D1-AC87-C6C193841190}" sibTransId="{FA6E5255-E82C-46F0-AA29-C1450935F462}"/>
    <dgm:cxn modelId="{5468AE9B-90B9-4A57-93EA-3F3BBBE0A7C7}" type="presOf" srcId="{263E7856-833F-423D-BD4D-AE2C7ABBA945}" destId="{EB6E8564-0CE7-437F-A89B-6864641D2D27}" srcOrd="0" destOrd="0" presId="urn:microsoft.com/office/officeart/2005/8/layout/venn1"/>
    <dgm:cxn modelId="{FB7FD4C8-AEC0-4E43-B4F8-3AEBA2C39CDC}" type="presOf" srcId="{D7599669-8AC9-479D-9F9A-3BF4654031BA}" destId="{D5B51AF8-82E2-4F82-AEE6-315D34BD8B98}" srcOrd="0" destOrd="0" presId="urn:microsoft.com/office/officeart/2005/8/layout/venn1"/>
    <dgm:cxn modelId="{DF754A54-2133-4D0A-9C1A-2CE1A131DD2D}" type="presParOf" srcId="{28680D5B-B924-49D0-B08D-AFB4FEC98DA8}" destId="{D5B51AF8-82E2-4F82-AEE6-315D34BD8B98}" srcOrd="0" destOrd="0" presId="urn:microsoft.com/office/officeart/2005/8/layout/venn1"/>
    <dgm:cxn modelId="{25B29EC8-9A58-473E-88D5-F2BEA8B96886}" type="presParOf" srcId="{28680D5B-B924-49D0-B08D-AFB4FEC98DA8}" destId="{270487A7-4697-478F-92E4-68A54941BDED}" srcOrd="1" destOrd="0" presId="urn:microsoft.com/office/officeart/2005/8/layout/venn1"/>
    <dgm:cxn modelId="{DBAC4108-8935-4365-8E09-4E0FA1596E29}" type="presParOf" srcId="{28680D5B-B924-49D0-B08D-AFB4FEC98DA8}" destId="{EB6E8564-0CE7-437F-A89B-6864641D2D27}" srcOrd="2" destOrd="0" presId="urn:microsoft.com/office/officeart/2005/8/layout/venn1"/>
    <dgm:cxn modelId="{4DE6F8BB-857A-4154-976D-2C33C3AB53B8}" type="presParOf" srcId="{28680D5B-B924-49D0-B08D-AFB4FEC98DA8}" destId="{26ED6C3F-3774-48A6-8BBE-A02679EF3FFB}" srcOrd="3" destOrd="0" presId="urn:microsoft.com/office/officeart/2005/8/layout/venn1"/>
    <dgm:cxn modelId="{CE9E15AD-BE85-4281-9C19-61140CF02C5D}" type="presParOf" srcId="{28680D5B-B924-49D0-B08D-AFB4FEC98DA8}" destId="{45E892EF-6648-42FA-A8D1-F7C7413F2106}" srcOrd="4" destOrd="0" presId="urn:microsoft.com/office/officeart/2005/8/layout/venn1"/>
    <dgm:cxn modelId="{DE4A9856-E891-43C6-8CF0-3E49C57F51D5}" type="presParOf" srcId="{28680D5B-B924-49D0-B08D-AFB4FEC98DA8}" destId="{BDACA575-4170-40FD-8B4D-7570FA33E1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449DB3-69C0-4337-81F7-60DA67B34E52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D7599669-8AC9-479D-9F9A-3BF4654031BA}">
      <dgm:prSet phldrT="[Text]" custT="1"/>
      <dgm:spPr/>
      <dgm:t>
        <a:bodyPr/>
        <a:lstStyle/>
        <a:p>
          <a:endParaRPr lang="en-GB" sz="1200" dirty="0"/>
        </a:p>
      </dgm:t>
    </dgm:pt>
    <dgm:pt modelId="{15D7284C-613D-4963-9753-CE63503B227D}" type="parTrans" cxnId="{D85AD77C-B3E9-4779-9796-08830BD15DF2}">
      <dgm:prSet/>
      <dgm:spPr/>
      <dgm:t>
        <a:bodyPr/>
        <a:lstStyle/>
        <a:p>
          <a:endParaRPr lang="en-GB"/>
        </a:p>
      </dgm:t>
    </dgm:pt>
    <dgm:pt modelId="{248AD07F-1F09-43FF-BDDA-789C7AE932D2}" type="sibTrans" cxnId="{D85AD77C-B3E9-4779-9796-08830BD15DF2}">
      <dgm:prSet/>
      <dgm:spPr/>
      <dgm:t>
        <a:bodyPr/>
        <a:lstStyle/>
        <a:p>
          <a:endParaRPr lang="en-GB"/>
        </a:p>
      </dgm:t>
    </dgm:pt>
    <dgm:pt modelId="{7C99DAEC-5638-42A9-A9E7-93F8440E06C0}">
      <dgm:prSet phldrT="[Text]" custT="1"/>
      <dgm:spPr/>
      <dgm:t>
        <a:bodyPr/>
        <a:lstStyle/>
        <a:p>
          <a:endParaRPr lang="en-GB" sz="1200" dirty="0"/>
        </a:p>
      </dgm:t>
    </dgm:pt>
    <dgm:pt modelId="{2BDD91CD-C793-40D1-AC87-C6C193841190}" type="parTrans" cxnId="{F5973C57-753F-4E7D-BCBB-2BD114D7E6C4}">
      <dgm:prSet/>
      <dgm:spPr/>
      <dgm:t>
        <a:bodyPr/>
        <a:lstStyle/>
        <a:p>
          <a:endParaRPr lang="en-GB"/>
        </a:p>
      </dgm:t>
    </dgm:pt>
    <dgm:pt modelId="{FA6E5255-E82C-46F0-AA29-C1450935F462}" type="sibTrans" cxnId="{F5973C57-753F-4E7D-BCBB-2BD114D7E6C4}">
      <dgm:prSet/>
      <dgm:spPr/>
      <dgm:t>
        <a:bodyPr/>
        <a:lstStyle/>
        <a:p>
          <a:endParaRPr lang="en-GB"/>
        </a:p>
      </dgm:t>
    </dgm:pt>
    <dgm:pt modelId="{263E7856-833F-423D-BD4D-AE2C7ABBA945}">
      <dgm:prSet phldrT="[Text]"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endParaRPr lang="en-GB" sz="1200" dirty="0"/>
        </a:p>
      </dgm:t>
    </dgm:pt>
    <dgm:pt modelId="{B6C43021-0BC0-4DBE-A67A-D273D461D8D6}" type="sibTrans" cxnId="{79ADF62C-92CC-4490-B215-295CCF92E10D}">
      <dgm:prSet/>
      <dgm:spPr/>
      <dgm:t>
        <a:bodyPr/>
        <a:lstStyle/>
        <a:p>
          <a:endParaRPr lang="en-GB"/>
        </a:p>
      </dgm:t>
    </dgm:pt>
    <dgm:pt modelId="{D20DC123-4A7D-445A-9AC6-C54AC6BB7700}" type="parTrans" cxnId="{79ADF62C-92CC-4490-B215-295CCF92E10D}">
      <dgm:prSet/>
      <dgm:spPr/>
      <dgm:t>
        <a:bodyPr/>
        <a:lstStyle/>
        <a:p>
          <a:endParaRPr lang="en-GB"/>
        </a:p>
      </dgm:t>
    </dgm:pt>
    <dgm:pt modelId="{28680D5B-B924-49D0-B08D-AFB4FEC98DA8}" type="pres">
      <dgm:prSet presAssocID="{11449DB3-69C0-4337-81F7-60DA67B34E52}" presName="compositeShape" presStyleCnt="0">
        <dgm:presLayoutVars>
          <dgm:chMax val="7"/>
          <dgm:dir/>
          <dgm:resizeHandles val="exact"/>
        </dgm:presLayoutVars>
      </dgm:prSet>
      <dgm:spPr/>
    </dgm:pt>
    <dgm:pt modelId="{D5B51AF8-82E2-4F82-AEE6-315D34BD8B98}" type="pres">
      <dgm:prSet presAssocID="{D7599669-8AC9-479D-9F9A-3BF4654031BA}" presName="circ1" presStyleLbl="vennNode1" presStyleIdx="0" presStyleCnt="3" custScaleX="39413" custScaleY="37979" custLinFactNeighborX="-6874" custLinFactNeighborY="15722"/>
      <dgm:spPr/>
      <dgm:t>
        <a:bodyPr/>
        <a:lstStyle/>
        <a:p>
          <a:endParaRPr lang="en-GB"/>
        </a:p>
      </dgm:t>
    </dgm:pt>
    <dgm:pt modelId="{270487A7-4697-478F-92E4-68A54941BDED}" type="pres">
      <dgm:prSet presAssocID="{D7599669-8AC9-479D-9F9A-3BF4654031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6E8564-0CE7-437F-A89B-6864641D2D27}" type="pres">
      <dgm:prSet presAssocID="{263E7856-833F-423D-BD4D-AE2C7ABBA945}" presName="circ2" presStyleLbl="vennNode1" presStyleIdx="1" presStyleCnt="3" custScaleX="122275" custScaleY="126010" custLinFactNeighborX="7148" custLinFactNeighborY="-363"/>
      <dgm:spPr/>
      <dgm:t>
        <a:bodyPr/>
        <a:lstStyle/>
        <a:p>
          <a:endParaRPr lang="en-GB"/>
        </a:p>
      </dgm:t>
    </dgm:pt>
    <dgm:pt modelId="{26ED6C3F-3774-48A6-8BBE-A02679EF3FFB}" type="pres">
      <dgm:prSet presAssocID="{263E7856-833F-423D-BD4D-AE2C7ABBA9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E892EF-6648-42FA-A8D1-F7C7413F2106}" type="pres">
      <dgm:prSet presAssocID="{7C99DAEC-5638-42A9-A9E7-93F8440E06C0}" presName="circ3" presStyleLbl="vennNode1" presStyleIdx="2" presStyleCnt="3" custScaleX="44317" custScaleY="42250" custLinFactNeighborX="14713" custLinFactNeighborY="-21842"/>
      <dgm:spPr/>
      <dgm:t>
        <a:bodyPr/>
        <a:lstStyle/>
        <a:p>
          <a:endParaRPr lang="en-GB"/>
        </a:p>
      </dgm:t>
    </dgm:pt>
    <dgm:pt modelId="{BDACA575-4170-40FD-8B4D-7570FA33E1CD}" type="pres">
      <dgm:prSet presAssocID="{7C99DAEC-5638-42A9-A9E7-93F8440E06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5AD77C-B3E9-4779-9796-08830BD15DF2}" srcId="{11449DB3-69C0-4337-81F7-60DA67B34E52}" destId="{D7599669-8AC9-479D-9F9A-3BF4654031BA}" srcOrd="0" destOrd="0" parTransId="{15D7284C-613D-4963-9753-CE63503B227D}" sibTransId="{248AD07F-1F09-43FF-BDDA-789C7AE932D2}"/>
    <dgm:cxn modelId="{79ADF62C-92CC-4490-B215-295CCF92E10D}" srcId="{11449DB3-69C0-4337-81F7-60DA67B34E52}" destId="{263E7856-833F-423D-BD4D-AE2C7ABBA945}" srcOrd="1" destOrd="0" parTransId="{D20DC123-4A7D-445A-9AC6-C54AC6BB7700}" sibTransId="{B6C43021-0BC0-4DBE-A67A-D273D461D8D6}"/>
    <dgm:cxn modelId="{512AEF97-23DE-4DAF-AB99-A49699157E42}" type="presOf" srcId="{11449DB3-69C0-4337-81F7-60DA67B34E52}" destId="{28680D5B-B924-49D0-B08D-AFB4FEC98DA8}" srcOrd="0" destOrd="0" presId="urn:microsoft.com/office/officeart/2005/8/layout/venn1"/>
    <dgm:cxn modelId="{0902256A-41EE-45D5-817D-EEE559D355A4}" type="presOf" srcId="{D7599669-8AC9-479D-9F9A-3BF4654031BA}" destId="{D5B51AF8-82E2-4F82-AEE6-315D34BD8B98}" srcOrd="0" destOrd="0" presId="urn:microsoft.com/office/officeart/2005/8/layout/venn1"/>
    <dgm:cxn modelId="{7B6C1687-62A5-451A-8395-782A7957A9A3}" type="presOf" srcId="{7C99DAEC-5638-42A9-A9E7-93F8440E06C0}" destId="{BDACA575-4170-40FD-8B4D-7570FA33E1CD}" srcOrd="1" destOrd="0" presId="urn:microsoft.com/office/officeart/2005/8/layout/venn1"/>
    <dgm:cxn modelId="{F6361D96-E1E6-4FC2-BCA2-3DA75E121E6C}" type="presOf" srcId="{263E7856-833F-423D-BD4D-AE2C7ABBA945}" destId="{EB6E8564-0CE7-437F-A89B-6864641D2D27}" srcOrd="0" destOrd="0" presId="urn:microsoft.com/office/officeart/2005/8/layout/venn1"/>
    <dgm:cxn modelId="{58DA2EC9-135C-4B75-94BC-ECD1FAE6D53F}" type="presOf" srcId="{7C99DAEC-5638-42A9-A9E7-93F8440E06C0}" destId="{45E892EF-6648-42FA-A8D1-F7C7413F2106}" srcOrd="0" destOrd="0" presId="urn:microsoft.com/office/officeart/2005/8/layout/venn1"/>
    <dgm:cxn modelId="{74A5447C-2FA6-4023-BB27-152A62A9EBDA}" type="presOf" srcId="{D7599669-8AC9-479D-9F9A-3BF4654031BA}" destId="{270487A7-4697-478F-92E4-68A54941BDED}" srcOrd="1" destOrd="0" presId="urn:microsoft.com/office/officeart/2005/8/layout/venn1"/>
    <dgm:cxn modelId="{CC44BCD5-8F8D-43B3-B6DD-3E6192105913}" type="presOf" srcId="{263E7856-833F-423D-BD4D-AE2C7ABBA945}" destId="{26ED6C3F-3774-48A6-8BBE-A02679EF3FFB}" srcOrd="1" destOrd="0" presId="urn:microsoft.com/office/officeart/2005/8/layout/venn1"/>
    <dgm:cxn modelId="{F5973C57-753F-4E7D-BCBB-2BD114D7E6C4}" srcId="{11449DB3-69C0-4337-81F7-60DA67B34E52}" destId="{7C99DAEC-5638-42A9-A9E7-93F8440E06C0}" srcOrd="2" destOrd="0" parTransId="{2BDD91CD-C793-40D1-AC87-C6C193841190}" sibTransId="{FA6E5255-E82C-46F0-AA29-C1450935F462}"/>
    <dgm:cxn modelId="{E14B8049-F440-4697-89FD-73218F0CF3E0}" type="presParOf" srcId="{28680D5B-B924-49D0-B08D-AFB4FEC98DA8}" destId="{D5B51AF8-82E2-4F82-AEE6-315D34BD8B98}" srcOrd="0" destOrd="0" presId="urn:microsoft.com/office/officeart/2005/8/layout/venn1"/>
    <dgm:cxn modelId="{0E575A6C-DA73-44B5-8902-D72CDF77D2A8}" type="presParOf" srcId="{28680D5B-B924-49D0-B08D-AFB4FEC98DA8}" destId="{270487A7-4697-478F-92E4-68A54941BDED}" srcOrd="1" destOrd="0" presId="urn:microsoft.com/office/officeart/2005/8/layout/venn1"/>
    <dgm:cxn modelId="{EE956F39-E505-4BA3-AA5A-BA6CE93BB60A}" type="presParOf" srcId="{28680D5B-B924-49D0-B08D-AFB4FEC98DA8}" destId="{EB6E8564-0CE7-437F-A89B-6864641D2D27}" srcOrd="2" destOrd="0" presId="urn:microsoft.com/office/officeart/2005/8/layout/venn1"/>
    <dgm:cxn modelId="{85E97EC8-BA38-42D6-B210-C1DCDB6AD82B}" type="presParOf" srcId="{28680D5B-B924-49D0-B08D-AFB4FEC98DA8}" destId="{26ED6C3F-3774-48A6-8BBE-A02679EF3FFB}" srcOrd="3" destOrd="0" presId="urn:microsoft.com/office/officeart/2005/8/layout/venn1"/>
    <dgm:cxn modelId="{3B7482E9-8B34-4232-8983-04642A1C9407}" type="presParOf" srcId="{28680D5B-B924-49D0-B08D-AFB4FEC98DA8}" destId="{45E892EF-6648-42FA-A8D1-F7C7413F2106}" srcOrd="4" destOrd="0" presId="urn:microsoft.com/office/officeart/2005/8/layout/venn1"/>
    <dgm:cxn modelId="{15830EF3-02C2-4D2F-93A4-342E15FF0F64}" type="presParOf" srcId="{28680D5B-B924-49D0-B08D-AFB4FEC98DA8}" destId="{BDACA575-4170-40FD-8B4D-7570FA33E1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449DB3-69C0-4337-81F7-60DA67B34E52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63E7856-833F-423D-BD4D-AE2C7ABBA945}">
      <dgm:prSet phldrT="[Text]"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endParaRPr lang="en-GB" sz="1200" dirty="0"/>
        </a:p>
      </dgm:t>
    </dgm:pt>
    <dgm:pt modelId="{D20DC123-4A7D-445A-9AC6-C54AC6BB7700}" type="parTrans" cxnId="{79ADF62C-92CC-4490-B215-295CCF92E10D}">
      <dgm:prSet/>
      <dgm:spPr/>
      <dgm:t>
        <a:bodyPr/>
        <a:lstStyle/>
        <a:p>
          <a:endParaRPr lang="en-GB"/>
        </a:p>
      </dgm:t>
    </dgm:pt>
    <dgm:pt modelId="{B6C43021-0BC0-4DBE-A67A-D273D461D8D6}" type="sibTrans" cxnId="{79ADF62C-92CC-4490-B215-295CCF92E10D}">
      <dgm:prSet/>
      <dgm:spPr/>
      <dgm:t>
        <a:bodyPr/>
        <a:lstStyle/>
        <a:p>
          <a:endParaRPr lang="en-GB"/>
        </a:p>
      </dgm:t>
    </dgm:pt>
    <dgm:pt modelId="{7C99DAEC-5638-42A9-A9E7-93F8440E06C0}">
      <dgm:prSet phldrT="[Text]" custT="1"/>
      <dgm:spPr/>
      <dgm:t>
        <a:bodyPr/>
        <a:lstStyle/>
        <a:p>
          <a:endParaRPr lang="en-GB" sz="1200" dirty="0"/>
        </a:p>
      </dgm:t>
    </dgm:pt>
    <dgm:pt modelId="{2BDD91CD-C793-40D1-AC87-C6C193841190}" type="parTrans" cxnId="{F5973C57-753F-4E7D-BCBB-2BD114D7E6C4}">
      <dgm:prSet/>
      <dgm:spPr/>
      <dgm:t>
        <a:bodyPr/>
        <a:lstStyle/>
        <a:p>
          <a:endParaRPr lang="en-GB"/>
        </a:p>
      </dgm:t>
    </dgm:pt>
    <dgm:pt modelId="{FA6E5255-E82C-46F0-AA29-C1450935F462}" type="sibTrans" cxnId="{F5973C57-753F-4E7D-BCBB-2BD114D7E6C4}">
      <dgm:prSet/>
      <dgm:spPr/>
      <dgm:t>
        <a:bodyPr/>
        <a:lstStyle/>
        <a:p>
          <a:endParaRPr lang="en-GB"/>
        </a:p>
      </dgm:t>
    </dgm:pt>
    <dgm:pt modelId="{D7599669-8AC9-479D-9F9A-3BF4654031BA}">
      <dgm:prSet phldrT="[Text]" custT="1"/>
      <dgm:spPr/>
      <dgm:t>
        <a:bodyPr/>
        <a:lstStyle/>
        <a:p>
          <a:endParaRPr lang="en-GB" sz="1200" dirty="0"/>
        </a:p>
      </dgm:t>
    </dgm:pt>
    <dgm:pt modelId="{248AD07F-1F09-43FF-BDDA-789C7AE932D2}" type="sibTrans" cxnId="{D85AD77C-B3E9-4779-9796-08830BD15DF2}">
      <dgm:prSet/>
      <dgm:spPr/>
      <dgm:t>
        <a:bodyPr/>
        <a:lstStyle/>
        <a:p>
          <a:endParaRPr lang="en-GB"/>
        </a:p>
      </dgm:t>
    </dgm:pt>
    <dgm:pt modelId="{15D7284C-613D-4963-9753-CE63503B227D}" type="parTrans" cxnId="{D85AD77C-B3E9-4779-9796-08830BD15DF2}">
      <dgm:prSet/>
      <dgm:spPr/>
      <dgm:t>
        <a:bodyPr/>
        <a:lstStyle/>
        <a:p>
          <a:endParaRPr lang="en-GB"/>
        </a:p>
      </dgm:t>
    </dgm:pt>
    <dgm:pt modelId="{28680D5B-B924-49D0-B08D-AFB4FEC98DA8}" type="pres">
      <dgm:prSet presAssocID="{11449DB3-69C0-4337-81F7-60DA67B34E52}" presName="compositeShape" presStyleCnt="0">
        <dgm:presLayoutVars>
          <dgm:chMax val="7"/>
          <dgm:dir/>
          <dgm:resizeHandles val="exact"/>
        </dgm:presLayoutVars>
      </dgm:prSet>
      <dgm:spPr/>
    </dgm:pt>
    <dgm:pt modelId="{D5B51AF8-82E2-4F82-AEE6-315D34BD8B98}" type="pres">
      <dgm:prSet presAssocID="{D7599669-8AC9-479D-9F9A-3BF4654031BA}" presName="circ1" presStyleLbl="vennNode1" presStyleIdx="0" presStyleCnt="3" custScaleX="114538" custScaleY="109489" custLinFactNeighborX="1207" custLinFactNeighborY="18192"/>
      <dgm:spPr/>
      <dgm:t>
        <a:bodyPr/>
        <a:lstStyle/>
        <a:p>
          <a:endParaRPr lang="en-GB"/>
        </a:p>
      </dgm:t>
    </dgm:pt>
    <dgm:pt modelId="{270487A7-4697-478F-92E4-68A54941BDED}" type="pres">
      <dgm:prSet presAssocID="{D7599669-8AC9-479D-9F9A-3BF4654031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6E8564-0CE7-437F-A89B-6864641D2D27}" type="pres">
      <dgm:prSet presAssocID="{263E7856-833F-423D-BD4D-AE2C7ABBA945}" presName="circ2" presStyleLbl="vennNode1" presStyleIdx="1" presStyleCnt="3" custScaleX="49538" custScaleY="48102" custLinFactNeighborX="-15572" custLinFactNeighborY="113"/>
      <dgm:spPr/>
      <dgm:t>
        <a:bodyPr/>
        <a:lstStyle/>
        <a:p>
          <a:endParaRPr lang="en-GB"/>
        </a:p>
      </dgm:t>
    </dgm:pt>
    <dgm:pt modelId="{26ED6C3F-3774-48A6-8BBE-A02679EF3FFB}" type="pres">
      <dgm:prSet presAssocID="{263E7856-833F-423D-BD4D-AE2C7ABBA9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E892EF-6648-42FA-A8D1-F7C7413F2106}" type="pres">
      <dgm:prSet presAssocID="{7C99DAEC-5638-42A9-A9E7-93F8440E06C0}" presName="circ3" presStyleLbl="vennNode1" presStyleIdx="2" presStyleCnt="3" custScaleX="87293" custScaleY="88093" custLinFactNeighborX="637" custLinFactNeighborY="-14157"/>
      <dgm:spPr/>
      <dgm:t>
        <a:bodyPr/>
        <a:lstStyle/>
        <a:p>
          <a:endParaRPr lang="en-GB"/>
        </a:p>
      </dgm:t>
    </dgm:pt>
    <dgm:pt modelId="{BDACA575-4170-40FD-8B4D-7570FA33E1CD}" type="pres">
      <dgm:prSet presAssocID="{7C99DAEC-5638-42A9-A9E7-93F8440E06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3B6CE0-CD4A-4F08-931D-4E28CCF7CA24}" type="presOf" srcId="{11449DB3-69C0-4337-81F7-60DA67B34E52}" destId="{28680D5B-B924-49D0-B08D-AFB4FEC98DA8}" srcOrd="0" destOrd="0" presId="urn:microsoft.com/office/officeart/2005/8/layout/venn1"/>
    <dgm:cxn modelId="{F89C46FE-2BBC-42A3-BDD1-695E98F4CDF7}" type="presOf" srcId="{D7599669-8AC9-479D-9F9A-3BF4654031BA}" destId="{270487A7-4697-478F-92E4-68A54941BDED}" srcOrd="1" destOrd="0" presId="urn:microsoft.com/office/officeart/2005/8/layout/venn1"/>
    <dgm:cxn modelId="{76011DEA-085E-4E1D-8D4F-FBB027713F88}" type="presOf" srcId="{7C99DAEC-5638-42A9-A9E7-93F8440E06C0}" destId="{BDACA575-4170-40FD-8B4D-7570FA33E1CD}" srcOrd="1" destOrd="0" presId="urn:microsoft.com/office/officeart/2005/8/layout/venn1"/>
    <dgm:cxn modelId="{5E255850-66DF-4B0D-A570-9BD247FC7F83}" type="presOf" srcId="{263E7856-833F-423D-BD4D-AE2C7ABBA945}" destId="{26ED6C3F-3774-48A6-8BBE-A02679EF3FFB}" srcOrd="1" destOrd="0" presId="urn:microsoft.com/office/officeart/2005/8/layout/venn1"/>
    <dgm:cxn modelId="{4404092D-2901-46CA-8BAF-77D0F5F1BBB9}" type="presOf" srcId="{7C99DAEC-5638-42A9-A9E7-93F8440E06C0}" destId="{45E892EF-6648-42FA-A8D1-F7C7413F2106}" srcOrd="0" destOrd="0" presId="urn:microsoft.com/office/officeart/2005/8/layout/venn1"/>
    <dgm:cxn modelId="{7B6AC661-8216-4F6D-B5FF-515F243A2F3D}" type="presOf" srcId="{D7599669-8AC9-479D-9F9A-3BF4654031BA}" destId="{D5B51AF8-82E2-4F82-AEE6-315D34BD8B98}" srcOrd="0" destOrd="0" presId="urn:microsoft.com/office/officeart/2005/8/layout/venn1"/>
    <dgm:cxn modelId="{9878D5CC-236C-4193-A612-DFAD06A746D4}" type="presOf" srcId="{263E7856-833F-423D-BD4D-AE2C7ABBA945}" destId="{EB6E8564-0CE7-437F-A89B-6864641D2D27}" srcOrd="0" destOrd="0" presId="urn:microsoft.com/office/officeart/2005/8/layout/venn1"/>
    <dgm:cxn modelId="{79ADF62C-92CC-4490-B215-295CCF92E10D}" srcId="{11449DB3-69C0-4337-81F7-60DA67B34E52}" destId="{263E7856-833F-423D-BD4D-AE2C7ABBA945}" srcOrd="1" destOrd="0" parTransId="{D20DC123-4A7D-445A-9AC6-C54AC6BB7700}" sibTransId="{B6C43021-0BC0-4DBE-A67A-D273D461D8D6}"/>
    <dgm:cxn modelId="{D85AD77C-B3E9-4779-9796-08830BD15DF2}" srcId="{11449DB3-69C0-4337-81F7-60DA67B34E52}" destId="{D7599669-8AC9-479D-9F9A-3BF4654031BA}" srcOrd="0" destOrd="0" parTransId="{15D7284C-613D-4963-9753-CE63503B227D}" sibTransId="{248AD07F-1F09-43FF-BDDA-789C7AE932D2}"/>
    <dgm:cxn modelId="{F5973C57-753F-4E7D-BCBB-2BD114D7E6C4}" srcId="{11449DB3-69C0-4337-81F7-60DA67B34E52}" destId="{7C99DAEC-5638-42A9-A9E7-93F8440E06C0}" srcOrd="2" destOrd="0" parTransId="{2BDD91CD-C793-40D1-AC87-C6C193841190}" sibTransId="{FA6E5255-E82C-46F0-AA29-C1450935F462}"/>
    <dgm:cxn modelId="{56E29024-3A13-4AB9-8F15-CBBAC377AE7D}" type="presParOf" srcId="{28680D5B-B924-49D0-B08D-AFB4FEC98DA8}" destId="{D5B51AF8-82E2-4F82-AEE6-315D34BD8B98}" srcOrd="0" destOrd="0" presId="urn:microsoft.com/office/officeart/2005/8/layout/venn1"/>
    <dgm:cxn modelId="{AF40FBEC-36E0-4806-9E32-84B753CC5B35}" type="presParOf" srcId="{28680D5B-B924-49D0-B08D-AFB4FEC98DA8}" destId="{270487A7-4697-478F-92E4-68A54941BDED}" srcOrd="1" destOrd="0" presId="urn:microsoft.com/office/officeart/2005/8/layout/venn1"/>
    <dgm:cxn modelId="{5BE42C44-E7E7-473E-BAEF-7DCF1664B5BF}" type="presParOf" srcId="{28680D5B-B924-49D0-B08D-AFB4FEC98DA8}" destId="{EB6E8564-0CE7-437F-A89B-6864641D2D27}" srcOrd="2" destOrd="0" presId="urn:microsoft.com/office/officeart/2005/8/layout/venn1"/>
    <dgm:cxn modelId="{3FB62B3D-B256-4100-95BF-490BA33CB320}" type="presParOf" srcId="{28680D5B-B924-49D0-B08D-AFB4FEC98DA8}" destId="{26ED6C3F-3774-48A6-8BBE-A02679EF3FFB}" srcOrd="3" destOrd="0" presId="urn:microsoft.com/office/officeart/2005/8/layout/venn1"/>
    <dgm:cxn modelId="{EA8678EF-387F-4BD0-A819-EE67AEC4B602}" type="presParOf" srcId="{28680D5B-B924-49D0-B08D-AFB4FEC98DA8}" destId="{45E892EF-6648-42FA-A8D1-F7C7413F2106}" srcOrd="4" destOrd="0" presId="urn:microsoft.com/office/officeart/2005/8/layout/venn1"/>
    <dgm:cxn modelId="{53B86072-C00B-41E7-9C19-3C87CCDF5006}" type="presParOf" srcId="{28680D5B-B924-49D0-B08D-AFB4FEC98DA8}" destId="{BDACA575-4170-40FD-8B4D-7570FA33E1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DD76-50DB-40F0-97A8-77E1D1F02C8A}">
      <dsp:nvSpPr>
        <dsp:cNvPr id="0" name=""/>
        <dsp:cNvSpPr/>
      </dsp:nvSpPr>
      <dsp:spPr>
        <a:xfrm>
          <a:off x="1938498" y="1017"/>
          <a:ext cx="1835298" cy="9176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PROCESS</a:t>
          </a:r>
          <a:endParaRPr lang="en-US" sz="3300" kern="1200" dirty="0"/>
        </a:p>
      </dsp:txBody>
      <dsp:txXfrm>
        <a:off x="1965375" y="27894"/>
        <a:ext cx="1781544" cy="863895"/>
      </dsp:txXfrm>
    </dsp:sp>
    <dsp:sp modelId="{1B3E559A-D096-4551-8FFA-AA0381079179}">
      <dsp:nvSpPr>
        <dsp:cNvPr id="0" name=""/>
        <dsp:cNvSpPr/>
      </dsp:nvSpPr>
      <dsp:spPr>
        <a:xfrm rot="3600000">
          <a:off x="3135693" y="1611495"/>
          <a:ext cx="956155" cy="3211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32046" y="1675730"/>
        <a:ext cx="763449" cy="192707"/>
      </dsp:txXfrm>
    </dsp:sp>
    <dsp:sp modelId="{C4154214-DE16-4A3D-93E2-9355E261480C}">
      <dsp:nvSpPr>
        <dsp:cNvPr id="0" name=""/>
        <dsp:cNvSpPr/>
      </dsp:nvSpPr>
      <dsp:spPr>
        <a:xfrm>
          <a:off x="3453745" y="2625501"/>
          <a:ext cx="1835298" cy="91764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POLICY</a:t>
          </a:r>
          <a:endParaRPr lang="en-US" sz="3300" kern="1200" dirty="0"/>
        </a:p>
      </dsp:txBody>
      <dsp:txXfrm>
        <a:off x="3480622" y="2652378"/>
        <a:ext cx="1781544" cy="863895"/>
      </dsp:txXfrm>
    </dsp:sp>
    <dsp:sp modelId="{A14D8A00-89B9-4BA9-BD3D-83B4F5FD3C46}">
      <dsp:nvSpPr>
        <dsp:cNvPr id="0" name=""/>
        <dsp:cNvSpPr/>
      </dsp:nvSpPr>
      <dsp:spPr>
        <a:xfrm rot="10800000">
          <a:off x="2378070" y="2923737"/>
          <a:ext cx="956155" cy="3211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474423" y="2987972"/>
        <a:ext cx="763449" cy="192707"/>
      </dsp:txXfrm>
    </dsp:sp>
    <dsp:sp modelId="{D31ED5B5-55A0-450B-A906-3E801F5CDBB7}">
      <dsp:nvSpPr>
        <dsp:cNvPr id="0" name=""/>
        <dsp:cNvSpPr/>
      </dsp:nvSpPr>
      <dsp:spPr>
        <a:xfrm>
          <a:off x="423252" y="2625501"/>
          <a:ext cx="1835298" cy="91764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POLITICS</a:t>
          </a:r>
          <a:endParaRPr lang="en-US" sz="3300" kern="1200" dirty="0"/>
        </a:p>
      </dsp:txBody>
      <dsp:txXfrm>
        <a:off x="450129" y="2652378"/>
        <a:ext cx="1781544" cy="863895"/>
      </dsp:txXfrm>
    </dsp:sp>
    <dsp:sp modelId="{0FCA2CF4-CB31-4F17-9D35-6D6F7022304E}">
      <dsp:nvSpPr>
        <dsp:cNvPr id="0" name=""/>
        <dsp:cNvSpPr/>
      </dsp:nvSpPr>
      <dsp:spPr>
        <a:xfrm rot="18000000">
          <a:off x="1620446" y="1611495"/>
          <a:ext cx="956155" cy="3211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716799" y="1675730"/>
        <a:ext cx="763449" cy="192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51AF8-82E2-4F82-AEE6-315D34BD8B98}">
      <dsp:nvSpPr>
        <dsp:cNvPr id="0" name=""/>
        <dsp:cNvSpPr/>
      </dsp:nvSpPr>
      <dsp:spPr>
        <a:xfrm>
          <a:off x="1430287" y="610634"/>
          <a:ext cx="896708" cy="92532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1549848" y="772566"/>
        <a:ext cx="657586" cy="416397"/>
      </dsp:txXfrm>
    </dsp:sp>
    <dsp:sp modelId="{EB6E8564-0CE7-437F-A89B-6864641D2D27}">
      <dsp:nvSpPr>
        <dsp:cNvPr id="0" name=""/>
        <dsp:cNvSpPr/>
      </dsp:nvSpPr>
      <dsp:spPr>
        <a:xfrm>
          <a:off x="1597393" y="967446"/>
          <a:ext cx="1859658" cy="1859658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2166138" y="1447858"/>
        <a:ext cx="1115794" cy="1022811"/>
      </dsp:txXfrm>
    </dsp:sp>
    <dsp:sp modelId="{45E892EF-6648-42FA-A8D1-F7C7413F2106}">
      <dsp:nvSpPr>
        <dsp:cNvPr id="0" name=""/>
        <dsp:cNvSpPr/>
      </dsp:nvSpPr>
      <dsp:spPr>
        <a:xfrm>
          <a:off x="952339" y="1245651"/>
          <a:ext cx="1239573" cy="1238904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1069066" y="1565701"/>
        <a:ext cx="743744" cy="681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51AF8-82E2-4F82-AEE6-315D34BD8B98}">
      <dsp:nvSpPr>
        <dsp:cNvPr id="0" name=""/>
        <dsp:cNvSpPr/>
      </dsp:nvSpPr>
      <dsp:spPr>
        <a:xfrm>
          <a:off x="689244" y="368911"/>
          <a:ext cx="542369" cy="5226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761560" y="460372"/>
        <a:ext cx="397737" cy="235186"/>
      </dsp:txXfrm>
    </dsp:sp>
    <dsp:sp modelId="{EB6E8564-0CE7-437F-A89B-6864641D2D27}">
      <dsp:nvSpPr>
        <dsp:cNvPr id="0" name=""/>
        <dsp:cNvSpPr/>
      </dsp:nvSpPr>
      <dsp:spPr>
        <a:xfrm>
          <a:off x="808613" y="401930"/>
          <a:ext cx="1682649" cy="1734047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1323223" y="849893"/>
        <a:ext cx="1009589" cy="953725"/>
      </dsp:txXfrm>
    </dsp:sp>
    <dsp:sp modelId="{45E892EF-6648-42FA-A8D1-F7C7413F2106}">
      <dsp:nvSpPr>
        <dsp:cNvPr id="0" name=""/>
        <dsp:cNvSpPr/>
      </dsp:nvSpPr>
      <dsp:spPr>
        <a:xfrm>
          <a:off x="456014" y="682672"/>
          <a:ext cx="609854" cy="581410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513442" y="832870"/>
        <a:ext cx="365912" cy="319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51AF8-82E2-4F82-AEE6-315D34BD8B98}">
      <dsp:nvSpPr>
        <dsp:cNvPr id="0" name=""/>
        <dsp:cNvSpPr/>
      </dsp:nvSpPr>
      <dsp:spPr>
        <a:xfrm>
          <a:off x="1034498" y="307580"/>
          <a:ext cx="1687258" cy="16128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1259466" y="589835"/>
        <a:ext cx="1237323" cy="725796"/>
      </dsp:txXfrm>
    </dsp:sp>
    <dsp:sp modelId="{EB6E8564-0CE7-437F-A89B-6864641D2D27}">
      <dsp:nvSpPr>
        <dsp:cNvPr id="0" name=""/>
        <dsp:cNvSpPr/>
      </dsp:nvSpPr>
      <dsp:spPr>
        <a:xfrm>
          <a:off x="1797628" y="1414092"/>
          <a:ext cx="729744" cy="708590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2020808" y="1597144"/>
        <a:ext cx="437846" cy="389724"/>
      </dsp:txXfrm>
    </dsp:sp>
    <dsp:sp modelId="{45E892EF-6648-42FA-A8D1-F7C7413F2106}">
      <dsp:nvSpPr>
        <dsp:cNvPr id="0" name=""/>
        <dsp:cNvSpPr/>
      </dsp:nvSpPr>
      <dsp:spPr>
        <a:xfrm>
          <a:off x="695231" y="909327"/>
          <a:ext cx="1285912" cy="1297697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816321" y="1244565"/>
        <a:ext cx="771547" cy="71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B2BFC-2019-4BA3-B091-7E1DD51CA19D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FE9E3-0FAD-4564-8A76-C32088ED8C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5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baseline="0" dirty="0" smtClean="0"/>
              <a:t> picture – Teresa May and Nicola Sturgeon</a:t>
            </a:r>
          </a:p>
          <a:p>
            <a:r>
              <a:rPr lang="en-GB" baseline="0" dirty="0" smtClean="0"/>
              <a:t>2</a:t>
            </a:r>
            <a:r>
              <a:rPr lang="en-GB" baseline="30000" dirty="0" smtClean="0"/>
              <a:t>nd</a:t>
            </a:r>
            <a:r>
              <a:rPr lang="en-GB" baseline="0" dirty="0" smtClean="0"/>
              <a:t> picture – Guy </a:t>
            </a:r>
            <a:r>
              <a:rPr lang="en-GB" baseline="0" dirty="0" err="1" smtClean="0"/>
              <a:t>Verhofstadt</a:t>
            </a:r>
            <a:r>
              <a:rPr lang="en-GB" baseline="0" dirty="0" smtClean="0"/>
              <a:t>, EU Parliament lead negotiator and Jean Claude Junker, President of European Commission</a:t>
            </a:r>
          </a:p>
          <a:p>
            <a:r>
              <a:rPr lang="en-GB" baseline="0" dirty="0" smtClean="0"/>
              <a:t>3</a:t>
            </a:r>
            <a:r>
              <a:rPr lang="en-GB" baseline="30000" dirty="0" smtClean="0"/>
              <a:t>rd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pictue</a:t>
            </a:r>
            <a:r>
              <a:rPr lang="en-GB" baseline="0" dirty="0" smtClean="0"/>
              <a:t> – 27 member states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E9E3-0FAD-4564-8A76-C32088ED8C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2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ABB65CB-EF12-4B90-AC87-A90F0579DC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9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ABB65CB-EF12-4B90-AC87-A90F0579DC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8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ABB65CB-EF12-4B90-AC87-A90F0579DC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4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sz="1200" b="0" dirty="0">
                <a:solidFill>
                  <a:srgbClr val="1F497D">
                    <a:lumMod val="75000"/>
                  </a:srgbClr>
                </a:solidFill>
              </a:rPr>
              <a:t>Volatility mitigation through a direct payment open to all</a:t>
            </a:r>
          </a:p>
          <a:p>
            <a:pPr marL="342900" indent="-342900">
              <a:buFontTx/>
              <a:buChar char="-"/>
            </a:pPr>
            <a:r>
              <a:rPr lang="en-GB" sz="1200" b="0" dirty="0">
                <a:solidFill>
                  <a:srgbClr val="1F497D">
                    <a:lumMod val="75000"/>
                  </a:srgbClr>
                </a:solidFill>
              </a:rPr>
              <a:t>Broad farmed environment scheme,</a:t>
            </a:r>
            <a:r>
              <a:rPr lang="en-GB" sz="1200" b="0" baseline="0" dirty="0">
                <a:solidFill>
                  <a:srgbClr val="1F497D">
                    <a:lumMod val="75000"/>
                  </a:srgbClr>
                </a:solidFill>
              </a:rPr>
              <a:t> voluntary, accessible to all</a:t>
            </a:r>
            <a:endParaRPr lang="en-GB" sz="1200" b="0" dirty="0">
              <a:solidFill>
                <a:srgbClr val="1F497D">
                  <a:lumMod val="75000"/>
                </a:srgb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1200" b="0" dirty="0">
                <a:solidFill>
                  <a:srgbClr val="1F497D">
                    <a:lumMod val="75000"/>
                  </a:srgbClr>
                </a:solidFill>
              </a:rPr>
              <a:t>Farmed </a:t>
            </a:r>
            <a:r>
              <a:rPr lang="en-GB" sz="1200" b="0" dirty="0" err="1">
                <a:solidFill>
                  <a:srgbClr val="1F497D">
                    <a:lumMod val="75000"/>
                  </a:srgbClr>
                </a:solidFill>
              </a:rPr>
              <a:t>env</a:t>
            </a:r>
            <a:r>
              <a:rPr lang="en-GB" sz="1200" b="0" dirty="0">
                <a:solidFill>
                  <a:srgbClr val="1F497D">
                    <a:lumMod val="75000"/>
                  </a:srgbClr>
                </a:solidFill>
              </a:rPr>
              <a:t> scheme for designated areas (e.g. SSSI, National Parks) by application</a:t>
            </a:r>
          </a:p>
          <a:p>
            <a:pPr marL="342900" indent="-342900">
              <a:buFontTx/>
              <a:buChar char="-"/>
            </a:pPr>
            <a:r>
              <a:rPr lang="en-GB" sz="1200" b="0" dirty="0">
                <a:solidFill>
                  <a:srgbClr val="1F497D">
                    <a:lumMod val="75000"/>
                  </a:srgbClr>
                </a:solidFill>
              </a:rPr>
              <a:t>Productivity measures (e.g. capital grants) by application</a:t>
            </a:r>
          </a:p>
          <a:p>
            <a:pPr marL="342900" indent="-342900">
              <a:buFontTx/>
              <a:buChar char="-"/>
            </a:pPr>
            <a:r>
              <a:rPr lang="en-GB" sz="1200" b="0" dirty="0">
                <a:solidFill>
                  <a:srgbClr val="1F497D">
                    <a:lumMod val="75000"/>
                  </a:srgbClr>
                </a:solidFill>
              </a:rPr>
              <a:t>Animal and Plant health measures</a:t>
            </a:r>
          </a:p>
          <a:p>
            <a:pPr marL="342900" indent="-342900">
              <a:buFontTx/>
              <a:buChar char="-"/>
            </a:pPr>
            <a:r>
              <a:rPr lang="en-GB" sz="1200" b="0" dirty="0">
                <a:solidFill>
                  <a:srgbClr val="1F497D">
                    <a:lumMod val="75000"/>
                  </a:srgbClr>
                </a:solidFill>
              </a:rPr>
              <a:t>Promotion of British Produce (e.g. facilitation and promotion of exports, assurance</a:t>
            </a:r>
            <a:r>
              <a:rPr lang="en-GB" sz="1200" b="0" baseline="0" dirty="0">
                <a:solidFill>
                  <a:srgbClr val="1F497D">
                    <a:lumMod val="75000"/>
                  </a:srgbClr>
                </a:solidFill>
              </a:rPr>
              <a:t> schemes) by application</a:t>
            </a:r>
            <a:endParaRPr lang="en-GB" sz="1200" b="0" dirty="0">
              <a:solidFill>
                <a:srgbClr val="1F497D">
                  <a:lumMod val="75000"/>
                </a:srgb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solidFill>
                <a:srgbClr val="1F497D">
                  <a:lumMod val="75000"/>
                </a:srgb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rgbClr val="1F497D">
                    <a:lumMod val="75000"/>
                  </a:srgbClr>
                </a:solidFill>
              </a:rPr>
              <a:t>Budget requirements not known until clarity over future trading arrangements (e.g. lamb exports and imports)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rgbClr val="1F497D">
                    <a:lumMod val="75000"/>
                  </a:srgbClr>
                </a:solidFill>
              </a:rPr>
              <a:t>Too early to define the detail</a:t>
            </a:r>
            <a:r>
              <a:rPr lang="en-GB" sz="1200" b="0" baseline="0" dirty="0">
                <a:solidFill>
                  <a:srgbClr val="1F497D">
                    <a:lumMod val="75000"/>
                  </a:srgbClr>
                </a:solidFill>
              </a:rPr>
              <a:t> of policy instruments needed or relative weighting that they should be given. But need to develop thinking beyond the framework set out.</a:t>
            </a:r>
            <a:endParaRPr lang="en-GB" sz="1200" b="0" dirty="0">
              <a:solidFill>
                <a:srgbClr val="1F497D">
                  <a:lumMod val="75000"/>
                </a:srgb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ABB65CB-EF12-4B90-AC87-A90F0579DC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6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E9E3-0FAD-4564-8A76-C32088ED8C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0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59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8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7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1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89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1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5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89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91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54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70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24" y="15224"/>
            <a:ext cx="7046976" cy="63916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47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2"/>
          <a:stretch/>
        </p:blipFill>
        <p:spPr>
          <a:xfrm>
            <a:off x="0" y="6047926"/>
            <a:ext cx="9144000" cy="18938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1880" y="6237368"/>
            <a:ext cx="144058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45" y="6237312"/>
            <a:ext cx="13364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N:\Group Network &amp; Sales (KS &amp; RS)\Current Post-Cleanse docs\Marketing\Logos and Templates\NFU CURRENT LOGOS\NFU Logo\NFU_RGB white background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16212" r="8173" b="13896"/>
          <a:stretch/>
        </p:blipFill>
        <p:spPr bwMode="auto">
          <a:xfrm>
            <a:off x="7092280" y="6237368"/>
            <a:ext cx="175489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1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6938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ri.morgan@nfu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ESGG - Brexit Update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Tori Morgan</a:t>
            </a:r>
          </a:p>
          <a:p>
            <a:r>
              <a:rPr lang="en-GB" sz="1800" dirty="0" smtClean="0"/>
              <a:t>NFU Combinable Crops Adviser</a:t>
            </a:r>
          </a:p>
          <a:p>
            <a:r>
              <a:rPr lang="en-GB" sz="1800" dirty="0" smtClean="0">
                <a:hlinkClick r:id="rId2"/>
              </a:rPr>
              <a:t>Tori.morgan@nfu.org.uk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@torimorgan91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969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Seed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50904" cy="420506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PVR – how will this work?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CPVO – can we be members?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Variety registration - Common catalogue and national listing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Investing in innovation  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22" y="3367691"/>
            <a:ext cx="1525587" cy="246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cp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39114"/>
            <a:ext cx="36004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68015"/>
            <a:ext cx="1890264" cy="252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BREXIT and </a:t>
            </a:r>
            <a:r>
              <a:rPr lang="en-GB" dirty="0" smtClean="0"/>
              <a:t>AGRICULTURE</a:t>
            </a:r>
            <a:br>
              <a:rPr lang="en-GB" dirty="0" smtClean="0"/>
            </a:br>
            <a:r>
              <a:rPr lang="en-GB" dirty="0" smtClean="0"/>
              <a:t>The Challenge Ahead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5746754"/>
              </p:ext>
            </p:extLst>
          </p:nvPr>
        </p:nvGraphicFramePr>
        <p:xfrm>
          <a:off x="1715852" y="2045072"/>
          <a:ext cx="5712296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9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PROCESS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84177"/>
            <a:ext cx="8229600" cy="4493095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0000"/>
                </a:solidFill>
                <a:cs typeface="Arial" pitchFamily="34"/>
              </a:rPr>
              <a:t>No negotiation without notification: EU (Notification of Withdrawal) Bill now enacted.</a:t>
            </a:r>
          </a:p>
          <a:p>
            <a:r>
              <a:rPr lang="en-GB" sz="2400" dirty="0">
                <a:solidFill>
                  <a:srgbClr val="000000"/>
                </a:solidFill>
                <a:cs typeface="Arial" pitchFamily="34"/>
              </a:rPr>
              <a:t>Article 50 triggered </a:t>
            </a:r>
            <a:r>
              <a:rPr lang="en-GB" sz="2400" dirty="0" smtClean="0">
                <a:solidFill>
                  <a:srgbClr val="000000"/>
                </a:solidFill>
                <a:cs typeface="Arial" pitchFamily="34"/>
              </a:rPr>
              <a:t>29 March </a:t>
            </a:r>
            <a:r>
              <a:rPr lang="en-GB" sz="2400" dirty="0">
                <a:solidFill>
                  <a:srgbClr val="000000"/>
                </a:solidFill>
                <a:cs typeface="Arial" pitchFamily="34"/>
              </a:rPr>
              <a:t>2017 – EC </a:t>
            </a:r>
            <a:r>
              <a:rPr lang="en-GB" sz="2400" dirty="0" smtClean="0">
                <a:solidFill>
                  <a:srgbClr val="000000"/>
                </a:solidFill>
                <a:cs typeface="Arial" pitchFamily="34"/>
              </a:rPr>
              <a:t>must now </a:t>
            </a:r>
            <a:r>
              <a:rPr lang="en-GB" sz="2400" dirty="0">
                <a:solidFill>
                  <a:srgbClr val="000000"/>
                </a:solidFill>
                <a:cs typeface="Arial" pitchFamily="34"/>
              </a:rPr>
              <a:t>adopts negotiating “guidelines</a:t>
            </a:r>
            <a:r>
              <a:rPr lang="en-GB" sz="2400" dirty="0" smtClean="0">
                <a:solidFill>
                  <a:srgbClr val="000000"/>
                </a:solidFill>
                <a:cs typeface="Arial" pitchFamily="34"/>
              </a:rPr>
              <a:t>”. EU Summit 29 April 2017</a:t>
            </a:r>
            <a:endParaRPr lang="en-GB" sz="2400" dirty="0">
              <a:solidFill>
                <a:srgbClr val="000000"/>
              </a:solidFill>
              <a:cs typeface="Arial" pitchFamily="34"/>
            </a:endParaRPr>
          </a:p>
          <a:p>
            <a:r>
              <a:rPr lang="en-GB" sz="2400" dirty="0">
                <a:solidFill>
                  <a:srgbClr val="000000"/>
                </a:solidFill>
                <a:cs typeface="Arial" pitchFamily="34"/>
              </a:rPr>
              <a:t>Two year process – can be extended by unanimous agreement – to negotiate “withdrawal agreement.” </a:t>
            </a:r>
          </a:p>
          <a:p>
            <a:r>
              <a:rPr lang="en-GB" sz="2400" dirty="0">
                <a:solidFill>
                  <a:srgbClr val="000000"/>
                </a:solidFill>
                <a:cs typeface="Arial" pitchFamily="34"/>
              </a:rPr>
              <a:t>Question over agreement on “future relationship” </a:t>
            </a:r>
          </a:p>
          <a:p>
            <a:r>
              <a:rPr lang="en-GB" sz="2400" dirty="0" smtClean="0">
                <a:solidFill>
                  <a:srgbClr val="000000"/>
                </a:solidFill>
                <a:cs typeface="Arial" pitchFamily="34"/>
              </a:rPr>
              <a:t>French </a:t>
            </a:r>
            <a:r>
              <a:rPr lang="en-GB" sz="2400" dirty="0">
                <a:solidFill>
                  <a:srgbClr val="000000"/>
                </a:solidFill>
                <a:cs typeface="Arial" pitchFamily="34"/>
              </a:rPr>
              <a:t>elections April/May 2017, German elections Autumn 2017.</a:t>
            </a:r>
          </a:p>
          <a:p>
            <a:r>
              <a:rPr lang="en-GB" sz="2400" dirty="0">
                <a:solidFill>
                  <a:srgbClr val="000000"/>
                </a:solidFill>
                <a:cs typeface="Arial" pitchFamily="34"/>
              </a:rPr>
              <a:t>UK Parliamentary (and EU </a:t>
            </a:r>
            <a:r>
              <a:rPr lang="en-GB" sz="2400" dirty="0" err="1">
                <a:solidFill>
                  <a:srgbClr val="000000"/>
                </a:solidFill>
                <a:cs typeface="Arial" pitchFamily="34"/>
              </a:rPr>
              <a:t>Parl</a:t>
            </a:r>
            <a:r>
              <a:rPr lang="en-GB" sz="2400" dirty="0">
                <a:solidFill>
                  <a:srgbClr val="000000"/>
                </a:solidFill>
                <a:cs typeface="Arial" pitchFamily="34"/>
              </a:rPr>
              <a:t>) approval required</a:t>
            </a:r>
          </a:p>
          <a:p>
            <a:r>
              <a:rPr lang="en-GB" sz="2400" dirty="0">
                <a:solidFill>
                  <a:srgbClr val="000000"/>
                </a:solidFill>
                <a:cs typeface="Arial" pitchFamily="34"/>
              </a:rPr>
              <a:t>Great Repeal Bill &amp; other legislation</a:t>
            </a:r>
          </a:p>
        </p:txBody>
      </p:sp>
    </p:spTree>
    <p:extLst>
      <p:ext uri="{BB962C8B-B14F-4D97-AF65-F5344CB8AC3E}">
        <p14:creationId xmlns:p14="http://schemas.microsoft.com/office/powerpoint/2010/main" val="25590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4" y="467601"/>
            <a:ext cx="3662346" cy="2352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0" y="3429000"/>
            <a:ext cx="3300288" cy="221852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4" y="511959"/>
            <a:ext cx="3073864" cy="230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qual 12"/>
          <p:cNvSpPr/>
          <p:nvPr/>
        </p:nvSpPr>
        <p:spPr>
          <a:xfrm>
            <a:off x="4694924" y="3981239"/>
            <a:ext cx="1097880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3640" y="384361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POLITICS!</a:t>
            </a:r>
            <a:endParaRPr lang="en-GB" sz="5400" dirty="0"/>
          </a:p>
        </p:txBody>
      </p:sp>
      <p:sp>
        <p:nvSpPr>
          <p:cNvPr id="20" name="Plus 19"/>
          <p:cNvSpPr/>
          <p:nvPr/>
        </p:nvSpPr>
        <p:spPr>
          <a:xfrm>
            <a:off x="0" y="3933056"/>
            <a:ext cx="1030530" cy="103889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20"/>
          <p:cNvSpPr/>
          <p:nvPr/>
        </p:nvSpPr>
        <p:spPr>
          <a:xfrm>
            <a:off x="3783008" y="1096480"/>
            <a:ext cx="1181456" cy="109483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274638"/>
            <a:ext cx="89289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938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cs typeface="Arial" pitchFamily="34"/>
              </a:rPr>
              <a:t>NFU’s Policy Priorities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119675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As </a:t>
            </a:r>
            <a:r>
              <a:rPr lang="en-GB" sz="1600" dirty="0"/>
              <a:t>we negotiate our exit from the EU, and </a:t>
            </a:r>
            <a:r>
              <a:rPr lang="en-GB" sz="1600" dirty="0" smtClean="0"/>
              <a:t>forge </a:t>
            </a:r>
            <a:r>
              <a:rPr lang="en-GB" sz="1600" dirty="0"/>
              <a:t>a new trading relationship with the rest of the world, it is critical that UK farming is supported in being </a:t>
            </a:r>
            <a:r>
              <a:rPr lang="en-GB" sz="1600" b="1" dirty="0">
                <a:solidFill>
                  <a:srgbClr val="006938"/>
                </a:solidFill>
              </a:rPr>
              <a:t>productive, efficient and sustainable</a:t>
            </a:r>
            <a:r>
              <a:rPr lang="en-GB" sz="1600" dirty="0"/>
              <a:t>.</a:t>
            </a: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FOR </a:t>
            </a:r>
            <a:r>
              <a:rPr lang="en-GB" sz="1600" b="1" dirty="0">
                <a:solidFill>
                  <a:srgbClr val="0070C0"/>
                </a:solidFill>
              </a:rPr>
              <a:t>OUR WELLBEING: </a:t>
            </a:r>
            <a:r>
              <a:rPr lang="en-GB" sz="1600" dirty="0"/>
              <a:t>A </a:t>
            </a:r>
            <a:r>
              <a:rPr lang="en-GB" sz="1600" b="1" dirty="0">
                <a:solidFill>
                  <a:srgbClr val="0070C0"/>
                </a:solidFill>
              </a:rPr>
              <a:t>safe</a:t>
            </a:r>
            <a:r>
              <a:rPr lang="en-GB" sz="1600" dirty="0"/>
              <a:t> and </a:t>
            </a:r>
            <a:r>
              <a:rPr lang="en-GB" sz="1600" b="1" dirty="0">
                <a:solidFill>
                  <a:srgbClr val="0070C0"/>
                </a:solidFill>
              </a:rPr>
              <a:t>affordable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/>
              <a:t>domestic supply of food, which British people </a:t>
            </a:r>
            <a:r>
              <a:rPr lang="en-GB" sz="1600" b="1" dirty="0">
                <a:solidFill>
                  <a:srgbClr val="0070C0"/>
                </a:solidFill>
              </a:rPr>
              <a:t>trust</a:t>
            </a:r>
            <a:r>
              <a:rPr lang="en-GB" sz="1600" b="1" dirty="0"/>
              <a:t>. </a:t>
            </a:r>
            <a:r>
              <a:rPr lang="en-GB" sz="1600" dirty="0"/>
              <a:t>Without this, we would undermine our </a:t>
            </a:r>
            <a:r>
              <a:rPr lang="en-GB" sz="1600" b="1" dirty="0">
                <a:solidFill>
                  <a:srgbClr val="0070C0"/>
                </a:solidFill>
              </a:rPr>
              <a:t>food security</a:t>
            </a:r>
            <a:r>
              <a:rPr lang="en-GB" sz="1600" dirty="0"/>
              <a:t>, relying on imports produced </a:t>
            </a:r>
            <a:r>
              <a:rPr lang="en-GB" sz="1600" b="1" dirty="0">
                <a:solidFill>
                  <a:srgbClr val="0070C0"/>
                </a:solidFill>
              </a:rPr>
              <a:t>to different environmental and welfare standards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/>
              <a:t>and under </a:t>
            </a:r>
            <a:r>
              <a:rPr lang="en-GB" sz="1600" b="1" dirty="0">
                <a:solidFill>
                  <a:srgbClr val="0070C0"/>
                </a:solidFill>
              </a:rPr>
              <a:t>food safety </a:t>
            </a:r>
            <a:r>
              <a:rPr lang="en-GB" sz="1600" dirty="0"/>
              <a:t>systems over which we have no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FOR OUR ENVIRONMENT: </a:t>
            </a:r>
            <a:r>
              <a:rPr lang="en-GB" sz="1600" dirty="0"/>
              <a:t>Our cherished local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countryside</a:t>
            </a:r>
            <a:r>
              <a:rPr lang="en-GB" sz="1600" dirty="0"/>
              <a:t> and the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environmental benefits</a:t>
            </a:r>
            <a:r>
              <a:rPr lang="en-GB" sz="1600" b="1" dirty="0"/>
              <a:t> </a:t>
            </a:r>
            <a:r>
              <a:rPr lang="en-GB" sz="1600" dirty="0"/>
              <a:t>the public value so much. Farmers are proud to be responsible for the upkeep of over 70% of the UK landmass, and will continue to be as long as they run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viable businesses </a:t>
            </a:r>
            <a:r>
              <a:rPr lang="en-GB" sz="1600" dirty="0"/>
              <a:t>and with appropriate incentives and rewards.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FOR OUR ECONOMY: Providing jobs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driving growth </a:t>
            </a:r>
            <a:r>
              <a:rPr lang="en-GB" sz="1600" dirty="0"/>
              <a:t>in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rural communities </a:t>
            </a:r>
            <a:r>
              <a:rPr lang="en-GB" sz="1600" dirty="0"/>
              <a:t>and the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wider economy</a:t>
            </a:r>
            <a:r>
              <a:rPr lang="en-GB" sz="1600" dirty="0"/>
              <a:t>. Farmers deliver the raw materials for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a domestic food industry </a:t>
            </a:r>
            <a:r>
              <a:rPr lang="en-GB" sz="1600" dirty="0"/>
              <a:t>that employs over 3.9m people and which, as the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UK’s largest manufacturing sector</a:t>
            </a:r>
            <a:r>
              <a:rPr lang="en-GB" sz="1600" dirty="0"/>
              <a:t>, generates £108bn in value for the UK economy. Farm businesses are also the bedrock of the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rural economy</a:t>
            </a:r>
            <a:r>
              <a:rPr lang="en-GB" sz="1600" dirty="0"/>
              <a:t>, through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agriculture</a:t>
            </a:r>
            <a:r>
              <a:rPr lang="en-GB" sz="1600" b="1" dirty="0"/>
              <a:t> </a:t>
            </a:r>
            <a:r>
              <a:rPr lang="en-GB" sz="1600" dirty="0"/>
              <a:t>and other industries such as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renewable energy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tourism</a:t>
            </a:r>
            <a:r>
              <a:rPr lang="en-GB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00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907" y="1296209"/>
            <a:ext cx="5698976" cy="5040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  <a:cs typeface="Arial" pitchFamily="34"/>
              </a:rPr>
              <a:t>Focus is on the four main policy areas of:</a:t>
            </a:r>
          </a:p>
          <a:p>
            <a:endParaRPr lang="en-GB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274638"/>
            <a:ext cx="89289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938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cs typeface="Arial" pitchFamily="34"/>
              </a:rPr>
              <a:t>NFU’s Policy Priorities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933" y="18518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TRADE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8030" y="3723139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LABOUR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179593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DOMESTIC AGRICULTURAL POLICY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49" y="2388172"/>
            <a:ext cx="1982613" cy="131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56" y="4290794"/>
            <a:ext cx="2304256" cy="1297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2" y="2750045"/>
            <a:ext cx="1944216" cy="1293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89595" y="472514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4704" y="3582773"/>
            <a:ext cx="219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REGULATION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/>
          <a:stretch/>
        </p:blipFill>
        <p:spPr>
          <a:xfrm>
            <a:off x="6381372" y="4261147"/>
            <a:ext cx="2361088" cy="13266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5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57839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938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latin typeface="Calibri"/>
                <a:cs typeface="Arial" pitchFamily="34"/>
              </a:rPr>
              <a:t>TRADE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6" y="963929"/>
            <a:ext cx="7787208" cy="49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Trade – why does this matter to Cereal &amp; Oilseeds sector?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9663" r="7123" b="4455"/>
          <a:stretch/>
        </p:blipFill>
        <p:spPr bwMode="auto">
          <a:xfrm>
            <a:off x="179512" y="1484784"/>
            <a:ext cx="3721103" cy="31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10125" r="3535" b="4890"/>
          <a:stretch/>
        </p:blipFill>
        <p:spPr bwMode="auto">
          <a:xfrm>
            <a:off x="4646192" y="2500961"/>
            <a:ext cx="4093338" cy="329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230" y="4813701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UK wheat &amp; barley EXPORTS 2015/16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469718"/>
            <a:ext cx="387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UK wheat &amp; barley IMPORTS 2015/16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66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12412" y="2139143"/>
            <a:ext cx="1855732" cy="830997"/>
            <a:chOff x="3559920" y="1779103"/>
            <a:chExt cx="1855732" cy="830997"/>
          </a:xfrm>
        </p:grpSpPr>
        <p:sp>
          <p:nvSpPr>
            <p:cNvPr id="7" name="Arrow: Up 17"/>
            <p:cNvSpPr/>
            <p:nvPr/>
          </p:nvSpPr>
          <p:spPr>
            <a:xfrm rot="3499383">
              <a:off x="4234861" y="1222045"/>
              <a:ext cx="505849" cy="1855732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 rot="19678362">
              <a:off x="3710496" y="1779103"/>
              <a:ext cx="14223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NEGATIVE OUTCOMES ON TRADE, LABOUR &amp; REGULATION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17824" y="4498037"/>
            <a:ext cx="1866807" cy="830997"/>
            <a:chOff x="3613926" y="3917016"/>
            <a:chExt cx="1866807" cy="830997"/>
          </a:xfrm>
        </p:grpSpPr>
        <p:sp>
          <p:nvSpPr>
            <p:cNvPr id="10" name="Arrow: Up 70"/>
            <p:cNvSpPr/>
            <p:nvPr/>
          </p:nvSpPr>
          <p:spPr>
            <a:xfrm rot="7034287">
              <a:off x="4211858" y="3426300"/>
              <a:ext cx="670943" cy="1866807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58932">
              <a:off x="3774349" y="3917016"/>
              <a:ext cx="14223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POSITIVE OUTCOMES ON TRADE, LABOUR &amp; REGULATION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62705" y="5203873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2019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36512" y="1700808"/>
            <a:ext cx="4022433" cy="3242779"/>
            <a:chOff x="35496" y="1752541"/>
            <a:chExt cx="4022433" cy="3242779"/>
          </a:xfrm>
        </p:grpSpPr>
        <p:graphicFrame>
          <p:nvGraphicFramePr>
            <p:cNvPr id="14" name="Diagram 13"/>
            <p:cNvGraphicFramePr/>
            <p:nvPr>
              <p:extLst/>
            </p:nvPr>
          </p:nvGraphicFramePr>
          <p:xfrm>
            <a:off x="35496" y="1772816"/>
            <a:ext cx="4022433" cy="30994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195549" y="1752541"/>
              <a:ext cx="1399216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Productivity</a:t>
              </a:r>
              <a:endParaRPr lang="en-GB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717" y="4365104"/>
              <a:ext cx="139921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Environment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91556" y="4625988"/>
              <a:ext cx="139921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Volatility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5541" y="3335779"/>
              <a:ext cx="1080120" cy="707886"/>
            </a:xfrm>
            <a:prstGeom prst="rect">
              <a:avLst/>
            </a:prstGeom>
            <a:noFill/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Direct Support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59832" y="3559213"/>
              <a:ext cx="658556" cy="5078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GB" sz="900" dirty="0"/>
                <a:t>Other</a:t>
              </a:r>
            </a:p>
            <a:p>
              <a:pPr lvl="0"/>
              <a:r>
                <a:rPr lang="en-GB" sz="900" dirty="0"/>
                <a:t>Financial measures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536" y="3612778"/>
              <a:ext cx="1152128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Environmental schemes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34713" y="2128207"/>
              <a:ext cx="920888" cy="6001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100" dirty="0"/>
                <a:t>Innovation, skills &amp; knowledge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796" y="2780011"/>
              <a:ext cx="746783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Resource Efficiency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99792" y="2197456"/>
              <a:ext cx="72008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Grants &amp; Loans</a:t>
              </a:r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 flipH="1">
              <a:off x="2123728" y="2659121"/>
              <a:ext cx="936104" cy="3363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4" idx="3"/>
            </p:cNvCxnSpPr>
            <p:nvPr/>
          </p:nvCxnSpPr>
          <p:spPr>
            <a:xfrm>
              <a:off x="1139579" y="2995455"/>
              <a:ext cx="568274" cy="761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300192" y="991453"/>
            <a:ext cx="2736304" cy="2293531"/>
            <a:chOff x="-101085" y="1772816"/>
            <a:chExt cx="4159014" cy="3099430"/>
          </a:xfrm>
        </p:grpSpPr>
        <p:graphicFrame>
          <p:nvGraphicFramePr>
            <p:cNvPr id="29" name="Diagram 28"/>
            <p:cNvGraphicFramePr/>
            <p:nvPr>
              <p:extLst>
                <p:ext uri="{D42A27DB-BD31-4B8C-83A1-F6EECF244321}">
                  <p14:modId xmlns:p14="http://schemas.microsoft.com/office/powerpoint/2010/main" val="1939913543"/>
                </p:ext>
              </p:extLst>
            </p:nvPr>
          </p:nvGraphicFramePr>
          <p:xfrm>
            <a:off x="35496" y="1772816"/>
            <a:ext cx="4022433" cy="30994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1199827" y="1781997"/>
              <a:ext cx="1399216" cy="3519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Productivity</a:t>
              </a:r>
              <a:endParaRPr lang="en-GB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101085" y="3589333"/>
              <a:ext cx="1399216" cy="3519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Environment</a:t>
              </a:r>
              <a:endParaRPr lang="en-GB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50991" y="3415840"/>
              <a:ext cx="1399218" cy="3519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Volatility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09909" y="3416297"/>
            <a:ext cx="3442611" cy="2506718"/>
            <a:chOff x="35496" y="1772816"/>
            <a:chExt cx="4022433" cy="3164510"/>
          </a:xfrm>
        </p:grpSpPr>
        <p:graphicFrame>
          <p:nvGraphicFramePr>
            <p:cNvPr id="34" name="Diagram 33"/>
            <p:cNvGraphicFramePr/>
            <p:nvPr>
              <p:extLst>
                <p:ext uri="{D42A27DB-BD31-4B8C-83A1-F6EECF244321}">
                  <p14:modId xmlns:p14="http://schemas.microsoft.com/office/powerpoint/2010/main" val="3786003372"/>
                </p:ext>
              </p:extLst>
            </p:nvPr>
          </p:nvGraphicFramePr>
          <p:xfrm>
            <a:off x="35496" y="1772816"/>
            <a:ext cx="4022433" cy="30994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1500244" y="2499504"/>
              <a:ext cx="1399216" cy="3496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Productivity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7582" y="4571226"/>
              <a:ext cx="1399216" cy="34968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Environment</a:t>
              </a:r>
              <a:endParaRPr lang="en-GB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6457" y="4587639"/>
              <a:ext cx="1399217" cy="3496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Volatility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309568" y="3556003"/>
            <a:ext cx="134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TRANSITION</a:t>
            </a:r>
          </a:p>
        </p:txBody>
      </p:sp>
      <p:sp>
        <p:nvSpPr>
          <p:cNvPr id="39" name="Title 5"/>
          <p:cNvSpPr>
            <a:spLocks noGrp="1"/>
          </p:cNvSpPr>
          <p:nvPr>
            <p:ph type="title"/>
          </p:nvPr>
        </p:nvSpPr>
        <p:spPr>
          <a:xfrm>
            <a:off x="166749" y="260648"/>
            <a:ext cx="64214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Transition in Agricultural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5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PowerPoint Template - NFU &amp; NFU Cymr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NFU &amp; NFU Cymru</Template>
  <TotalTime>371</TotalTime>
  <Words>602</Words>
  <Application>Microsoft Office PowerPoint</Application>
  <PresentationFormat>Diavoorstelling (4:3)</PresentationFormat>
  <Paragraphs>83</Paragraphs>
  <Slides>10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PowerPoint Template - NFU &amp; NFU Cymru</vt:lpstr>
      <vt:lpstr>ESGG - Brexit Update</vt:lpstr>
      <vt:lpstr>BREXIT and AGRICULTURE The Challenge Ahead</vt:lpstr>
      <vt:lpstr>THE PROCESS</vt:lpstr>
      <vt:lpstr>PowerPoint-presentatie</vt:lpstr>
      <vt:lpstr>PowerPoint-presentatie</vt:lpstr>
      <vt:lpstr>PowerPoint-presentatie</vt:lpstr>
      <vt:lpstr>PowerPoint-presentatie</vt:lpstr>
      <vt:lpstr>Trade – why does this matter to Cereal &amp; Oilseeds sector?</vt:lpstr>
      <vt:lpstr>Transition in Agricultural Policy</vt:lpstr>
      <vt:lpstr>Seed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ESGG - Brexit Update</dc:title>
  <dc:creator>Tori Morgan</dc:creator>
  <cp:lastModifiedBy>Hugo</cp:lastModifiedBy>
  <cp:revision>11</cp:revision>
  <dcterms:created xsi:type="dcterms:W3CDTF">2017-05-24T14:05:47Z</dcterms:created>
  <dcterms:modified xsi:type="dcterms:W3CDTF">2017-07-17T13:29:30Z</dcterms:modified>
</cp:coreProperties>
</file>