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25"/>
  </p:notesMasterIdLst>
  <p:sldIdLst>
    <p:sldId id="256" r:id="rId2"/>
    <p:sldId id="334" r:id="rId3"/>
    <p:sldId id="335" r:id="rId4"/>
    <p:sldId id="333" r:id="rId5"/>
    <p:sldId id="330" r:id="rId6"/>
    <p:sldId id="331" r:id="rId7"/>
    <p:sldId id="329" r:id="rId8"/>
    <p:sldId id="340" r:id="rId9"/>
    <p:sldId id="310" r:id="rId10"/>
    <p:sldId id="311" r:id="rId11"/>
    <p:sldId id="312" r:id="rId12"/>
    <p:sldId id="313" r:id="rId13"/>
    <p:sldId id="314" r:id="rId14"/>
    <p:sldId id="315" r:id="rId15"/>
    <p:sldId id="344" r:id="rId16"/>
    <p:sldId id="345" r:id="rId17"/>
    <p:sldId id="336" r:id="rId18"/>
    <p:sldId id="337" r:id="rId19"/>
    <p:sldId id="338" r:id="rId20"/>
    <p:sldId id="339" r:id="rId21"/>
    <p:sldId id="342" r:id="rId22"/>
    <p:sldId id="341" r:id="rId23"/>
    <p:sldId id="343" r:id="rId24"/>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21" autoAdjust="0"/>
    <p:restoredTop sz="94660"/>
  </p:normalViewPr>
  <p:slideViewPr>
    <p:cSldViewPr>
      <p:cViewPr varScale="1">
        <p:scale>
          <a:sx n="87" d="100"/>
          <a:sy n="87" d="100"/>
        </p:scale>
        <p:origin x="111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C46361-2F75-4B30-856F-2781D5A54141}" type="datetimeFigureOut">
              <a:rPr lang="fr-FR" smtClean="0"/>
              <a:t>18/07/2017</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DFD25A-72D2-4A06-8F6B-BA9EB3DB033B}" type="slidenum">
              <a:rPr lang="fr-FR" smtClean="0"/>
              <a:t>‹N°›</a:t>
            </a:fld>
            <a:endParaRPr lang="fr-FR"/>
          </a:p>
        </p:txBody>
      </p:sp>
    </p:spTree>
    <p:extLst>
      <p:ext uri="{BB962C8B-B14F-4D97-AF65-F5344CB8AC3E}">
        <p14:creationId xmlns:p14="http://schemas.microsoft.com/office/powerpoint/2010/main" val="1645453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10"/>
          </p:nvPr>
        </p:nvSpPr>
        <p:spPr/>
        <p:txBody>
          <a:bodyPr/>
          <a:lstStyle/>
          <a:p>
            <a:fld id="{9DDFD25A-72D2-4A06-8F6B-BA9EB3DB033B}" type="slidenum">
              <a:rPr lang="fr-FR" smtClean="0"/>
              <a:t>7</a:t>
            </a:fld>
            <a:endParaRPr lang="fr-FR"/>
          </a:p>
        </p:txBody>
      </p:sp>
    </p:spTree>
    <p:extLst>
      <p:ext uri="{BB962C8B-B14F-4D97-AF65-F5344CB8AC3E}">
        <p14:creationId xmlns:p14="http://schemas.microsoft.com/office/powerpoint/2010/main" val="1724896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D2D6436-ED64-4034-9C07-E71E59057B10}" type="slidenum">
              <a:rPr lang="fr-FR" smtClean="0"/>
              <a:t>12</a:t>
            </a:fld>
            <a:endParaRPr lang="fr-FR"/>
          </a:p>
        </p:txBody>
      </p:sp>
    </p:spTree>
    <p:extLst>
      <p:ext uri="{BB962C8B-B14F-4D97-AF65-F5344CB8AC3E}">
        <p14:creationId xmlns:p14="http://schemas.microsoft.com/office/powerpoint/2010/main" val="36094304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D2D6436-ED64-4034-9C07-E71E59057B10}" type="slidenum">
              <a:rPr lang="fr-FR" smtClean="0"/>
              <a:t>13</a:t>
            </a:fld>
            <a:endParaRPr lang="fr-FR"/>
          </a:p>
        </p:txBody>
      </p:sp>
    </p:spTree>
    <p:extLst>
      <p:ext uri="{BB962C8B-B14F-4D97-AF65-F5344CB8AC3E}">
        <p14:creationId xmlns:p14="http://schemas.microsoft.com/office/powerpoint/2010/main" val="3609430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D2D6436-ED64-4034-9C07-E71E59057B10}" type="slidenum">
              <a:rPr lang="fr-FR" smtClean="0"/>
              <a:t>14</a:t>
            </a:fld>
            <a:endParaRPr lang="fr-FR"/>
          </a:p>
        </p:txBody>
      </p:sp>
    </p:spTree>
    <p:extLst>
      <p:ext uri="{BB962C8B-B14F-4D97-AF65-F5344CB8AC3E}">
        <p14:creationId xmlns:p14="http://schemas.microsoft.com/office/powerpoint/2010/main" val="36094304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fr-FR" smtClean="0"/>
              <a:t>Modifiez le style du titre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8C41E2DA-169C-4C0E-BFFD-5E1A3D43D4B4}" type="datetime1">
              <a:rPr lang="nl-NL" smtClean="0"/>
              <a:t>18-7-2017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1397532-B625-46CA-B846-E910C9E768DC}" type="slidenum">
              <a:rPr lang="nl-NL" smtClean="0"/>
              <a:t>‹N°›</a:t>
            </a:fld>
            <a:endParaRPr lang="nl-NL"/>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8317799"/>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C41E2DA-169C-4C0E-BFFD-5E1A3D43D4B4}" type="datetime1">
              <a:rPr lang="nl-NL" smtClean="0"/>
              <a:t>18-7-2017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1397532-B625-46CA-B846-E910C9E768DC}" type="slidenum">
              <a:rPr lang="nl-NL" smtClean="0"/>
              <a:t>‹N°›</a:t>
            </a:fld>
            <a:endParaRPr lang="nl-NL"/>
          </a:p>
        </p:txBody>
      </p:sp>
    </p:spTree>
    <p:extLst>
      <p:ext uri="{BB962C8B-B14F-4D97-AF65-F5344CB8AC3E}">
        <p14:creationId xmlns:p14="http://schemas.microsoft.com/office/powerpoint/2010/main" val="4183975667"/>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C41E2DA-169C-4C0E-BFFD-5E1A3D43D4B4}" type="datetime1">
              <a:rPr lang="nl-NL" smtClean="0"/>
              <a:t>18-7-2017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1397532-B625-46CA-B846-E910C9E768DC}" type="slidenum">
              <a:rPr lang="nl-NL" smtClean="0"/>
              <a:t>‹N°›</a:t>
            </a:fld>
            <a:endParaRPr lang="nl-NL"/>
          </a:p>
        </p:txBody>
      </p:sp>
    </p:spTree>
    <p:extLst>
      <p:ext uri="{BB962C8B-B14F-4D97-AF65-F5344CB8AC3E}">
        <p14:creationId xmlns:p14="http://schemas.microsoft.com/office/powerpoint/2010/main" val="3696067131"/>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C41E2DA-169C-4C0E-BFFD-5E1A3D43D4B4}" type="datetime1">
              <a:rPr lang="nl-NL" smtClean="0"/>
              <a:t>18-7-2017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1397532-B625-46CA-B846-E910C9E768DC}" type="slidenum">
              <a:rPr lang="nl-NL" smtClean="0"/>
              <a:t>‹N°›</a:t>
            </a:fld>
            <a:endParaRPr lang="nl-NL"/>
          </a:p>
        </p:txBody>
      </p:sp>
    </p:spTree>
    <p:extLst>
      <p:ext uri="{BB962C8B-B14F-4D97-AF65-F5344CB8AC3E}">
        <p14:creationId xmlns:p14="http://schemas.microsoft.com/office/powerpoint/2010/main" val="3844527452"/>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8C41E2DA-169C-4C0E-BFFD-5E1A3D43D4B4}" type="datetime1">
              <a:rPr lang="nl-NL" smtClean="0"/>
              <a:t>18-7-2017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41397532-B625-46CA-B846-E910C9E768DC}" type="slidenum">
              <a:rPr lang="nl-NL" smtClean="0"/>
              <a:t>‹N°›</a:t>
            </a:fld>
            <a:endParaRPr lang="nl-NL"/>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1305610"/>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fr-FR" smtClean="0"/>
              <a:t>Modifiez le style du titre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8C41E2DA-169C-4C0E-BFFD-5E1A3D43D4B4}" type="datetime1">
              <a:rPr lang="nl-NL" smtClean="0"/>
              <a:t>18-7-2017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41397532-B625-46CA-B846-E910C9E768DC}" type="slidenum">
              <a:rPr lang="nl-NL" smtClean="0"/>
              <a:t>‹N°›</a:t>
            </a:fld>
            <a:endParaRPr lang="nl-NL"/>
          </a:p>
        </p:txBody>
      </p:sp>
    </p:spTree>
    <p:extLst>
      <p:ext uri="{BB962C8B-B14F-4D97-AF65-F5344CB8AC3E}">
        <p14:creationId xmlns:p14="http://schemas.microsoft.com/office/powerpoint/2010/main" val="1366063633"/>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822960" y="2582334"/>
            <a:ext cx="3703320" cy="328676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63440" y="2582334"/>
            <a:ext cx="3703320" cy="328676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8C41E2DA-169C-4C0E-BFFD-5E1A3D43D4B4}" type="datetime1">
              <a:rPr lang="nl-NL" smtClean="0"/>
              <a:t>18-7-2017</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41397532-B625-46CA-B846-E910C9E768DC}" type="slidenum">
              <a:rPr lang="nl-NL" smtClean="0"/>
              <a:t>‹N°›</a:t>
            </a:fld>
            <a:endParaRPr lang="nl-NL"/>
          </a:p>
        </p:txBody>
      </p:sp>
    </p:spTree>
    <p:extLst>
      <p:ext uri="{BB962C8B-B14F-4D97-AF65-F5344CB8AC3E}">
        <p14:creationId xmlns:p14="http://schemas.microsoft.com/office/powerpoint/2010/main" val="3011073142"/>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8C41E2DA-169C-4C0E-BFFD-5E1A3D43D4B4}" type="datetime1">
              <a:rPr lang="nl-NL" smtClean="0"/>
              <a:t>18-7-2017</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41397532-B625-46CA-B846-E910C9E768DC}" type="slidenum">
              <a:rPr lang="nl-NL" smtClean="0"/>
              <a:t>‹N°›</a:t>
            </a:fld>
            <a:endParaRPr lang="nl-NL"/>
          </a:p>
        </p:txBody>
      </p:sp>
    </p:spTree>
    <p:extLst>
      <p:ext uri="{BB962C8B-B14F-4D97-AF65-F5344CB8AC3E}">
        <p14:creationId xmlns:p14="http://schemas.microsoft.com/office/powerpoint/2010/main" val="2425162042"/>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C41E2DA-169C-4C0E-BFFD-5E1A3D43D4B4}" type="datetime1">
              <a:rPr lang="nl-NL" smtClean="0"/>
              <a:t>18-7-2017</a:t>
            </a:fld>
            <a:endParaRPr lang="nl-NL"/>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nl-NL"/>
          </a:p>
        </p:txBody>
      </p:sp>
      <p:sp>
        <p:nvSpPr>
          <p:cNvPr id="9" name="Slide Number Placeholder 8"/>
          <p:cNvSpPr>
            <a:spLocks noGrp="1"/>
          </p:cNvSpPr>
          <p:nvPr>
            <p:ph type="sldNum" sz="quarter" idx="12"/>
          </p:nvPr>
        </p:nvSpPr>
        <p:spPr/>
        <p:txBody>
          <a:bodyPr/>
          <a:lstStyle/>
          <a:p>
            <a:fld id="{41397532-B625-46CA-B846-E910C9E768DC}" type="slidenum">
              <a:rPr lang="nl-NL" smtClean="0"/>
              <a:t>‹N°›</a:t>
            </a:fld>
            <a:endParaRPr lang="nl-NL"/>
          </a:p>
        </p:txBody>
      </p:sp>
    </p:spTree>
    <p:extLst>
      <p:ext uri="{BB962C8B-B14F-4D97-AF65-F5344CB8AC3E}">
        <p14:creationId xmlns:p14="http://schemas.microsoft.com/office/powerpoint/2010/main" val="1852519876"/>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fr-FR" smtClean="0"/>
              <a:t>Modifiez le style du titre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8C41E2DA-169C-4C0E-BFFD-5E1A3D43D4B4}" type="datetime1">
              <a:rPr lang="nl-NL" smtClean="0"/>
              <a:t>18-7-2017</a:t>
            </a:fld>
            <a:endParaRPr lang="nl-NL"/>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nl-NL"/>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1397532-B625-46CA-B846-E910C9E768DC}" type="slidenum">
              <a:rPr lang="nl-NL" smtClean="0"/>
              <a:t>‹N°›</a:t>
            </a:fld>
            <a:endParaRPr lang="nl-NL"/>
          </a:p>
        </p:txBody>
      </p:sp>
    </p:spTree>
    <p:extLst>
      <p:ext uri="{BB962C8B-B14F-4D97-AF65-F5344CB8AC3E}">
        <p14:creationId xmlns:p14="http://schemas.microsoft.com/office/powerpoint/2010/main" val="16310731"/>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8C41E2DA-169C-4C0E-BFFD-5E1A3D43D4B4}" type="datetime1">
              <a:rPr lang="nl-NL" smtClean="0"/>
              <a:t>18-7-2017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41397532-B625-46CA-B846-E910C9E768DC}" type="slidenum">
              <a:rPr lang="nl-NL" smtClean="0"/>
              <a:t>‹N°›</a:t>
            </a:fld>
            <a:endParaRPr lang="nl-NL"/>
          </a:p>
        </p:txBody>
      </p:sp>
    </p:spTree>
    <p:extLst>
      <p:ext uri="{BB962C8B-B14F-4D97-AF65-F5344CB8AC3E}">
        <p14:creationId xmlns:p14="http://schemas.microsoft.com/office/powerpoint/2010/main" val="1856468288"/>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fr-FR" smtClean="0"/>
              <a:t>Modifiez le style du titre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8C41E2DA-169C-4C0E-BFFD-5E1A3D43D4B4}" type="datetime1">
              <a:rPr lang="nl-NL" smtClean="0"/>
              <a:t>18-7-2017</a:t>
            </a:fld>
            <a:endParaRPr lang="nl-NL"/>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nl-NL"/>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41397532-B625-46CA-B846-E910C9E768DC}" type="slidenum">
              <a:rPr lang="nl-NL" smtClean="0"/>
              <a:t>‹N°›</a:t>
            </a:fld>
            <a:endParaRPr lang="nl-NL"/>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6760941"/>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222326" y="2060848"/>
            <a:ext cx="6957800" cy="749945"/>
          </a:xfrm>
        </p:spPr>
        <p:txBody>
          <a:bodyPr>
            <a:normAutofit fontScale="90000"/>
          </a:bodyPr>
          <a:lstStyle/>
          <a:p>
            <a:r>
              <a:rPr lang="en-US" sz="3600" dirty="0" smtClean="0"/>
              <a:t/>
            </a:r>
            <a:br>
              <a:rPr lang="en-US" sz="3600" dirty="0" smtClean="0"/>
            </a:br>
            <a:r>
              <a:rPr lang="en-US" sz="3600" dirty="0" smtClean="0"/>
              <a:t>ASSEMBLEE GENERALE ESGG</a:t>
            </a:r>
            <a:endParaRPr lang="nl-NL" sz="3600" dirty="0"/>
          </a:p>
        </p:txBody>
      </p:sp>
      <p:sp>
        <p:nvSpPr>
          <p:cNvPr id="3" name="Ondertitel 2"/>
          <p:cNvSpPr>
            <a:spLocks noGrp="1"/>
          </p:cNvSpPr>
          <p:nvPr>
            <p:ph type="subTitle" idx="1"/>
          </p:nvPr>
        </p:nvSpPr>
        <p:spPr>
          <a:xfrm>
            <a:off x="991580" y="3933056"/>
            <a:ext cx="7160840" cy="1152128"/>
          </a:xfrm>
        </p:spPr>
        <p:txBody>
          <a:bodyPr>
            <a:noAutofit/>
          </a:bodyPr>
          <a:lstStyle/>
          <a:p>
            <a:endParaRPr lang="nl-NL" sz="1800" dirty="0" smtClean="0"/>
          </a:p>
          <a:p>
            <a:r>
              <a:rPr lang="fr-FR" sz="1800" dirty="0" smtClean="0"/>
              <a:t>ASSEMBLEE GENERALE ESGG– 30 MAI 2017 - France</a:t>
            </a:r>
          </a:p>
          <a:p>
            <a:endParaRPr lang="nl-NL" sz="1800" dirty="0" smtClean="0"/>
          </a:p>
        </p:txBody>
      </p:sp>
      <p:sp>
        <p:nvSpPr>
          <p:cNvPr id="4" name="Espace réservé du numéro de diapositive 3"/>
          <p:cNvSpPr>
            <a:spLocks noGrp="1"/>
          </p:cNvSpPr>
          <p:nvPr>
            <p:ph type="sldNum" sz="quarter" idx="12"/>
          </p:nvPr>
        </p:nvSpPr>
        <p:spPr/>
        <p:txBody>
          <a:bodyPr/>
          <a:lstStyle/>
          <a:p>
            <a:fld id="{41397532-B625-46CA-B846-E910C9E768DC}" type="slidenum">
              <a:rPr lang="nl-NL" smtClean="0"/>
              <a:t>1</a:t>
            </a:fld>
            <a:endParaRPr lang="nl-NL"/>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123319" y="-243408"/>
            <a:ext cx="9036496" cy="935038"/>
          </a:xfrm>
        </p:spPr>
        <p:txBody>
          <a:bodyPr/>
          <a:lstStyle/>
          <a:p>
            <a:pPr eaLnBrk="1" hangingPunct="1">
              <a:defRPr/>
            </a:pPr>
            <a:r>
              <a:rPr lang="fr-FR" b="1" dirty="0" smtClean="0"/>
              <a:t>Active </a:t>
            </a:r>
            <a:r>
              <a:rPr lang="en-US" b="1" dirty="0" smtClean="0"/>
              <a:t>substances/reevaluation</a:t>
            </a:r>
            <a:r>
              <a:rPr lang="fr-FR" b="1" dirty="0" smtClean="0"/>
              <a:t> dates </a:t>
            </a:r>
          </a:p>
        </p:txBody>
      </p:sp>
      <p:sp>
        <p:nvSpPr>
          <p:cNvPr id="2" name="Espace réservé du contenu 1"/>
          <p:cNvSpPr>
            <a:spLocks noGrp="1"/>
          </p:cNvSpPr>
          <p:nvPr>
            <p:ph sz="half" idx="1"/>
          </p:nvPr>
        </p:nvSpPr>
        <p:spPr>
          <a:xfrm>
            <a:off x="251520" y="476672"/>
            <a:ext cx="8551416" cy="5544616"/>
          </a:xfrm>
        </p:spPr>
        <p:txBody>
          <a:bodyPr/>
          <a:lstStyle/>
          <a:p>
            <a:r>
              <a:rPr lang="en-US" b="1" dirty="0" smtClean="0">
                <a:solidFill>
                  <a:srgbClr val="00B0F0"/>
                </a:solidFill>
              </a:rPr>
              <a:t>Seed production (spraying)</a:t>
            </a:r>
          </a:p>
          <a:p>
            <a:pPr lvl="1"/>
            <a:r>
              <a:rPr lang="en-US" b="1" dirty="0" smtClean="0"/>
              <a:t>Fungicides (2018)</a:t>
            </a:r>
            <a:endParaRPr lang="en-US" dirty="0"/>
          </a:p>
        </p:txBody>
      </p:sp>
      <p:graphicFrame>
        <p:nvGraphicFramePr>
          <p:cNvPr id="4" name="Espace réservé du contenu 3"/>
          <p:cNvGraphicFramePr>
            <a:graphicFrameLocks noGrp="1"/>
          </p:cNvGraphicFramePr>
          <p:nvPr>
            <p:ph sz="half" idx="2"/>
            <p:extLst>
              <p:ext uri="{D42A27DB-BD31-4B8C-83A1-F6EECF244321}">
                <p14:modId xmlns:p14="http://schemas.microsoft.com/office/powerpoint/2010/main" val="3463051096"/>
              </p:ext>
            </p:extLst>
          </p:nvPr>
        </p:nvGraphicFramePr>
        <p:xfrm>
          <a:off x="107504" y="1052736"/>
          <a:ext cx="8424936" cy="5312928"/>
        </p:xfrm>
        <a:graphic>
          <a:graphicData uri="http://schemas.openxmlformats.org/drawingml/2006/table">
            <a:tbl>
              <a:tblPr firstRow="1" bandRow="1">
                <a:tableStyleId>{5C22544A-7EE6-4342-B048-85BDC9FD1C3A}</a:tableStyleId>
              </a:tblPr>
              <a:tblGrid>
                <a:gridCol w="1897508"/>
                <a:gridCol w="1702892"/>
                <a:gridCol w="1868418"/>
                <a:gridCol w="2956118"/>
              </a:tblGrid>
              <a:tr h="432048">
                <a:tc>
                  <a:txBody>
                    <a:bodyPr/>
                    <a:lstStyle/>
                    <a:p>
                      <a:r>
                        <a:rPr lang="en-US" sz="2000" b="1" noProof="0" dirty="0" smtClean="0"/>
                        <a:t>Active</a:t>
                      </a:r>
                      <a:r>
                        <a:rPr lang="en-US" sz="2000" b="1" baseline="0" noProof="0" dirty="0" smtClean="0"/>
                        <a:t> s</a:t>
                      </a:r>
                      <a:r>
                        <a:rPr lang="en-US" sz="2000" b="1" noProof="0" dirty="0" smtClean="0"/>
                        <a:t>ubstances</a:t>
                      </a:r>
                      <a:endParaRPr lang="en-US" sz="2000" b="1" noProof="0" dirty="0"/>
                    </a:p>
                  </a:txBody>
                  <a:tcPr/>
                </a:tc>
                <a:tc>
                  <a:txBody>
                    <a:bodyPr/>
                    <a:lstStyle/>
                    <a:p>
                      <a:r>
                        <a:rPr lang="en-US" sz="2000" b="1" noProof="0" dirty="0" smtClean="0">
                          <a:solidFill>
                            <a:schemeClr val="bg1"/>
                          </a:solidFill>
                        </a:rPr>
                        <a:t>Reevaluation date (EU level)</a:t>
                      </a:r>
                      <a:endParaRPr lang="en-US" sz="2000" b="1" noProof="0" dirty="0">
                        <a:solidFill>
                          <a:schemeClr val="bg1"/>
                        </a:solidFill>
                      </a:endParaRPr>
                    </a:p>
                  </a:txBody>
                  <a:tcPr/>
                </a:tc>
                <a:tc>
                  <a:txBody>
                    <a:bodyPr/>
                    <a:lstStyle/>
                    <a:p>
                      <a:r>
                        <a:rPr lang="en-US" sz="2000" b="1" noProof="0" dirty="0" smtClean="0"/>
                        <a:t>On the substitution list ?</a:t>
                      </a:r>
                      <a:endParaRPr lang="en-US" sz="2000" b="1" noProof="0" dirty="0"/>
                    </a:p>
                  </a:txBody>
                  <a:tcPr/>
                </a:tc>
                <a:tc>
                  <a:txBody>
                    <a:bodyPr/>
                    <a:lstStyle/>
                    <a:p>
                      <a:pPr algn="ctr"/>
                      <a:r>
                        <a:rPr lang="en-US" sz="2000" b="1" noProof="0" dirty="0" smtClean="0"/>
                        <a:t>diseases</a:t>
                      </a:r>
                      <a:endParaRPr lang="en-US" sz="2000" b="1" noProof="0" dirty="0"/>
                    </a:p>
                  </a:txBody>
                  <a:tcPr/>
                </a:tc>
              </a:tr>
              <a:tr h="390680">
                <a:tc>
                  <a:txBody>
                    <a:bodyPr/>
                    <a:lstStyle/>
                    <a:p>
                      <a:pPr>
                        <a:spcAft>
                          <a:spcPts val="0"/>
                        </a:spcAft>
                      </a:pPr>
                      <a:r>
                        <a:rPr lang="en-US" sz="2000" b="1" noProof="0" dirty="0" smtClean="0">
                          <a:solidFill>
                            <a:srgbClr val="FF0000"/>
                          </a:solidFill>
                          <a:effectLst/>
                          <a:latin typeface="Calibri"/>
                          <a:ea typeface="Calibri"/>
                          <a:cs typeface="Times New Roman"/>
                        </a:rPr>
                        <a:t>copper</a:t>
                      </a:r>
                      <a:endParaRPr lang="en-US" sz="2000" b="1" noProof="0" dirty="0">
                        <a:solidFill>
                          <a:srgbClr val="FF0000"/>
                        </a:solidFill>
                        <a:effectLst/>
                        <a:latin typeface="Calibri"/>
                        <a:ea typeface="Calibri"/>
                        <a:cs typeface="Times New Roman"/>
                      </a:endParaRPr>
                    </a:p>
                  </a:txBody>
                  <a:tcPr marL="44450" marR="44450" marT="0" marB="0" anchor="b"/>
                </a:tc>
                <a:tc>
                  <a:txBody>
                    <a:bodyPr/>
                    <a:lstStyle/>
                    <a:p>
                      <a:pPr algn="ctr">
                        <a:spcAft>
                          <a:spcPts val="0"/>
                        </a:spcAft>
                      </a:pPr>
                      <a:r>
                        <a:rPr lang="en-US" sz="2000" b="1" noProof="0" dirty="0" smtClean="0">
                          <a:solidFill>
                            <a:srgbClr val="000000"/>
                          </a:solidFill>
                          <a:effectLst/>
                          <a:latin typeface="Calibri"/>
                          <a:ea typeface="Calibri"/>
                          <a:cs typeface="Times New Roman"/>
                        </a:rPr>
                        <a:t>31/01/2018</a:t>
                      </a:r>
                      <a:endParaRPr lang="en-US" sz="2000" b="1" noProof="0" dirty="0">
                        <a:effectLst/>
                        <a:latin typeface="Calibri"/>
                        <a:ea typeface="Calibri"/>
                        <a:cs typeface="Times New Roman"/>
                      </a:endParaRPr>
                    </a:p>
                  </a:txBody>
                  <a:tcPr marL="44450" marR="44450" marT="0" marB="0" anchor="b"/>
                </a:tc>
                <a:tc>
                  <a:txBody>
                    <a:bodyPr/>
                    <a:lstStyle/>
                    <a:p>
                      <a:pPr marL="0" algn="ctr" defTabSz="914400" rtl="0" eaLnBrk="1" latinLnBrk="0" hangingPunct="1">
                        <a:spcAft>
                          <a:spcPts val="0"/>
                        </a:spcAft>
                      </a:pPr>
                      <a:r>
                        <a:rPr lang="en-US" sz="2000" b="1" kern="1200" noProof="0" dirty="0" smtClean="0">
                          <a:solidFill>
                            <a:schemeClr val="dk1"/>
                          </a:solidFill>
                          <a:effectLst/>
                          <a:latin typeface="Calibri"/>
                          <a:ea typeface="Calibri"/>
                          <a:cs typeface="Times New Roman"/>
                        </a:rPr>
                        <a:t>yes</a:t>
                      </a:r>
                      <a:endParaRPr lang="en-US" sz="2000" b="1" kern="1200" noProof="0" dirty="0">
                        <a:solidFill>
                          <a:schemeClr val="dk1"/>
                        </a:solidFill>
                        <a:effectLst/>
                        <a:latin typeface="Calibri"/>
                        <a:ea typeface="Calibri"/>
                        <a:cs typeface="Times New Roman"/>
                      </a:endParaRPr>
                    </a:p>
                  </a:txBody>
                  <a:tcPr marL="44450" marR="44450" marT="0" marB="0" anchor="b"/>
                </a:tc>
                <a:tc>
                  <a:txBody>
                    <a:bodyPr/>
                    <a:lstStyle/>
                    <a:p>
                      <a:pPr marL="0" algn="ctr" defTabSz="914400" rtl="0" eaLnBrk="1" latinLnBrk="0" hangingPunct="1">
                        <a:spcAft>
                          <a:spcPts val="0"/>
                        </a:spcAft>
                      </a:pPr>
                      <a:r>
                        <a:rPr lang="en-US" sz="2000" b="1" kern="1200" noProof="0" dirty="0" smtClean="0">
                          <a:solidFill>
                            <a:schemeClr val="dk1"/>
                          </a:solidFill>
                          <a:effectLst/>
                          <a:latin typeface="Calibri"/>
                          <a:ea typeface="Calibri"/>
                          <a:cs typeface="Times New Roman"/>
                        </a:rPr>
                        <a:t>mildew, blight</a:t>
                      </a:r>
                      <a:endParaRPr lang="en-US" sz="2000" b="1" kern="1200" noProof="0" dirty="0">
                        <a:solidFill>
                          <a:schemeClr val="dk1"/>
                        </a:solidFill>
                        <a:effectLst/>
                        <a:latin typeface="Calibri"/>
                        <a:ea typeface="Calibri"/>
                        <a:cs typeface="Times New Roman"/>
                      </a:endParaRPr>
                    </a:p>
                  </a:txBody>
                  <a:tcPr marL="44450" marR="44450" marT="0" marB="0" anchor="b"/>
                </a:tc>
              </a:tr>
              <a:tr h="390680">
                <a:tc>
                  <a:txBody>
                    <a:bodyPr/>
                    <a:lstStyle/>
                    <a:p>
                      <a:pPr>
                        <a:spcAft>
                          <a:spcPts val="0"/>
                        </a:spcAft>
                      </a:pPr>
                      <a:r>
                        <a:rPr lang="en-US" sz="2000" b="1" noProof="0" dirty="0" err="1" smtClean="0">
                          <a:solidFill>
                            <a:srgbClr val="FF0000"/>
                          </a:solidFill>
                          <a:effectLst/>
                          <a:latin typeface="Calibri"/>
                          <a:ea typeface="Calibri"/>
                          <a:cs typeface="Times New Roman"/>
                        </a:rPr>
                        <a:t>mancozèbe</a:t>
                      </a:r>
                      <a:endParaRPr lang="en-US" sz="2000" b="1" noProof="0" dirty="0">
                        <a:solidFill>
                          <a:srgbClr val="FF0000"/>
                        </a:solidFill>
                        <a:effectLst/>
                        <a:latin typeface="Calibri"/>
                        <a:ea typeface="Calibri"/>
                        <a:cs typeface="Times New Roman"/>
                      </a:endParaRPr>
                    </a:p>
                  </a:txBody>
                  <a:tcPr marL="44450" marR="44450" marT="0" marB="0" anchor="b"/>
                </a:tc>
                <a:tc>
                  <a:txBody>
                    <a:bodyPr/>
                    <a:lstStyle/>
                    <a:p>
                      <a:pPr algn="ctr">
                        <a:spcAft>
                          <a:spcPts val="0"/>
                        </a:spcAft>
                      </a:pPr>
                      <a:r>
                        <a:rPr lang="en-US" sz="2000" b="1" noProof="0" dirty="0" smtClean="0">
                          <a:solidFill>
                            <a:srgbClr val="000000"/>
                          </a:solidFill>
                          <a:effectLst/>
                          <a:latin typeface="Calibri"/>
                          <a:ea typeface="Calibri"/>
                          <a:cs typeface="Times New Roman"/>
                        </a:rPr>
                        <a:t>31/01/2018</a:t>
                      </a:r>
                      <a:endParaRPr lang="en-US" sz="2000" b="1" noProof="0" dirty="0">
                        <a:effectLst/>
                        <a:latin typeface="Calibri"/>
                        <a:ea typeface="Calibri"/>
                        <a:cs typeface="Times New Roman"/>
                      </a:endParaRPr>
                    </a:p>
                  </a:txBody>
                  <a:tcPr marL="44450" marR="44450" marT="0" marB="0" anchor="b"/>
                </a:tc>
                <a:tc>
                  <a:txBody>
                    <a:bodyPr/>
                    <a:lstStyle/>
                    <a:p>
                      <a:pPr marL="0" algn="ctr" defTabSz="914400" rtl="0" eaLnBrk="1" latinLnBrk="0" hangingPunct="1">
                        <a:spcAft>
                          <a:spcPts val="0"/>
                        </a:spcAft>
                      </a:pPr>
                      <a:r>
                        <a:rPr lang="en-US" sz="2000" b="1" kern="1200" noProof="0" dirty="0" smtClean="0">
                          <a:solidFill>
                            <a:schemeClr val="dk1"/>
                          </a:solidFill>
                          <a:effectLst/>
                          <a:latin typeface="Calibri"/>
                          <a:ea typeface="Calibri"/>
                          <a:cs typeface="Times New Roman"/>
                        </a:rPr>
                        <a:t>No (but CMR)</a:t>
                      </a:r>
                      <a:endParaRPr lang="en-US" sz="2000" b="1" kern="1200" noProof="0" dirty="0">
                        <a:solidFill>
                          <a:schemeClr val="dk1"/>
                        </a:solidFill>
                        <a:effectLst/>
                        <a:latin typeface="Calibri"/>
                        <a:ea typeface="Calibri"/>
                        <a:cs typeface="Times New Roman"/>
                      </a:endParaRPr>
                    </a:p>
                  </a:txBody>
                  <a:tcPr marL="44450" marR="44450" marT="0" marB="0" anchor="b"/>
                </a:tc>
                <a:tc>
                  <a:txBody>
                    <a:bodyPr/>
                    <a:lstStyle/>
                    <a:p>
                      <a:pPr algn="ctr">
                        <a:spcAft>
                          <a:spcPts val="0"/>
                        </a:spcAft>
                      </a:pPr>
                      <a:r>
                        <a:rPr lang="en-US" sz="2000" b="1" noProof="0" dirty="0" smtClean="0">
                          <a:effectLst/>
                          <a:latin typeface="+mn-lt"/>
                          <a:ea typeface="Calibri"/>
                          <a:cs typeface="Times New Roman"/>
                        </a:rPr>
                        <a:t>numerous</a:t>
                      </a:r>
                      <a:r>
                        <a:rPr lang="en-US" sz="2000" b="1" baseline="0" noProof="0" dirty="0" smtClean="0">
                          <a:effectLst/>
                          <a:latin typeface="+mn-lt"/>
                          <a:ea typeface="Calibri"/>
                          <a:cs typeface="Times New Roman"/>
                        </a:rPr>
                        <a:t> diseases</a:t>
                      </a:r>
                      <a:endParaRPr lang="en-US" sz="2000" b="1" noProof="0" dirty="0">
                        <a:effectLst/>
                        <a:latin typeface="+mn-lt"/>
                        <a:ea typeface="Calibri"/>
                        <a:cs typeface="Times New Roman"/>
                      </a:endParaRPr>
                    </a:p>
                  </a:txBody>
                  <a:tcPr marL="44450" marR="44450" marT="0" marB="0" anchor="b"/>
                </a:tc>
              </a:tr>
              <a:tr h="390680">
                <a:tc>
                  <a:txBody>
                    <a:bodyPr/>
                    <a:lstStyle/>
                    <a:p>
                      <a:pPr>
                        <a:spcAft>
                          <a:spcPts val="0"/>
                        </a:spcAft>
                      </a:pPr>
                      <a:r>
                        <a:rPr lang="en-US" sz="2000" b="1" noProof="0" dirty="0" err="1" smtClean="0">
                          <a:solidFill>
                            <a:srgbClr val="000000"/>
                          </a:solidFill>
                          <a:effectLst/>
                          <a:latin typeface="Calibri"/>
                          <a:ea typeface="Calibri"/>
                          <a:cs typeface="Times New Roman"/>
                        </a:rPr>
                        <a:t>cyprodinil</a:t>
                      </a:r>
                      <a:endParaRPr lang="en-US" sz="2000" b="1" noProof="0" dirty="0">
                        <a:effectLst/>
                        <a:latin typeface="Calibri"/>
                        <a:ea typeface="Calibri"/>
                        <a:cs typeface="Times New Roman"/>
                      </a:endParaRPr>
                    </a:p>
                  </a:txBody>
                  <a:tcPr marL="44450" marR="44450" marT="0" marB="0" anchor="b"/>
                </a:tc>
                <a:tc>
                  <a:txBody>
                    <a:bodyPr/>
                    <a:lstStyle/>
                    <a:p>
                      <a:pPr algn="ctr">
                        <a:spcAft>
                          <a:spcPts val="0"/>
                        </a:spcAft>
                      </a:pPr>
                      <a:r>
                        <a:rPr lang="en-US" sz="2000" b="1" noProof="0" dirty="0" smtClean="0">
                          <a:solidFill>
                            <a:srgbClr val="000000"/>
                          </a:solidFill>
                          <a:effectLst/>
                          <a:latin typeface="Calibri"/>
                          <a:ea typeface="Calibri"/>
                          <a:cs typeface="Times New Roman"/>
                        </a:rPr>
                        <a:t>30/04/2018</a:t>
                      </a:r>
                      <a:endParaRPr lang="en-US" sz="2000" b="1" noProof="0" dirty="0">
                        <a:effectLst/>
                        <a:latin typeface="Calibri"/>
                        <a:ea typeface="Calibri"/>
                        <a:cs typeface="Times New Roman"/>
                      </a:endParaRPr>
                    </a:p>
                  </a:txBody>
                  <a:tcPr marL="44450" marR="44450" marT="0" marB="0" anchor="b"/>
                </a:tc>
                <a:tc>
                  <a:txBody>
                    <a:bodyPr/>
                    <a:lstStyle/>
                    <a:p>
                      <a:pPr marL="0" algn="ctr" defTabSz="914400" rtl="0" eaLnBrk="1" latinLnBrk="0" hangingPunct="1">
                        <a:spcAft>
                          <a:spcPts val="0"/>
                        </a:spcAft>
                      </a:pPr>
                      <a:r>
                        <a:rPr lang="en-US" sz="2000" b="1" kern="1200" noProof="0" dirty="0" smtClean="0">
                          <a:solidFill>
                            <a:schemeClr val="dk1"/>
                          </a:solidFill>
                          <a:effectLst/>
                          <a:latin typeface="Calibri"/>
                          <a:ea typeface="Calibri"/>
                          <a:cs typeface="Times New Roman"/>
                        </a:rPr>
                        <a:t>yes</a:t>
                      </a:r>
                      <a:endParaRPr lang="en-US" sz="2000" b="1" kern="1200" noProof="0" dirty="0">
                        <a:solidFill>
                          <a:schemeClr val="dk1"/>
                        </a:solidFill>
                        <a:effectLst/>
                        <a:latin typeface="Calibri"/>
                        <a:ea typeface="Calibri"/>
                        <a:cs typeface="Times New Roman"/>
                      </a:endParaRPr>
                    </a:p>
                  </a:txBody>
                  <a:tcPr marL="44450" marR="44450" marT="0" marB="0" anchor="b"/>
                </a:tc>
                <a:tc>
                  <a:txBody>
                    <a:bodyPr/>
                    <a:lstStyle/>
                    <a:p>
                      <a:pPr marL="0" algn="ctr" defTabSz="914400" rtl="0" eaLnBrk="1" latinLnBrk="0" hangingPunct="1">
                        <a:spcAft>
                          <a:spcPts val="0"/>
                        </a:spcAft>
                      </a:pPr>
                      <a:r>
                        <a:rPr lang="en-US" sz="2000" b="1" kern="1200" noProof="0" dirty="0" smtClean="0">
                          <a:solidFill>
                            <a:schemeClr val="dk1"/>
                          </a:solidFill>
                          <a:effectLst/>
                          <a:latin typeface="+mn-lt"/>
                          <a:ea typeface="Calibri"/>
                          <a:cs typeface="Times New Roman"/>
                        </a:rPr>
                        <a:t>botrytis, </a:t>
                      </a:r>
                      <a:r>
                        <a:rPr lang="en-US" sz="2000" b="1" kern="1200" noProof="0" dirty="0" err="1" smtClean="0">
                          <a:solidFill>
                            <a:schemeClr val="dk1"/>
                          </a:solidFill>
                          <a:effectLst/>
                          <a:latin typeface="+mn-lt"/>
                          <a:ea typeface="Calibri"/>
                          <a:cs typeface="Times New Roman"/>
                        </a:rPr>
                        <a:t>sclerotinia</a:t>
                      </a:r>
                      <a:endParaRPr lang="en-US" sz="2000" b="1" kern="1200" noProof="0" dirty="0">
                        <a:solidFill>
                          <a:schemeClr val="dk1"/>
                        </a:solidFill>
                        <a:effectLst/>
                        <a:latin typeface="+mn-lt"/>
                        <a:ea typeface="Calibri"/>
                        <a:cs typeface="Times New Roman"/>
                      </a:endParaRPr>
                    </a:p>
                  </a:txBody>
                  <a:tcPr marL="44450" marR="44450" marT="0" marB="0" anchor="b"/>
                </a:tc>
              </a:tr>
              <a:tr h="390680">
                <a:tc>
                  <a:txBody>
                    <a:bodyPr/>
                    <a:lstStyle/>
                    <a:p>
                      <a:pPr>
                        <a:spcAft>
                          <a:spcPts val="0"/>
                        </a:spcAft>
                      </a:pPr>
                      <a:r>
                        <a:rPr lang="en-US" sz="2000" b="1" noProof="0" dirty="0" err="1" smtClean="0">
                          <a:solidFill>
                            <a:srgbClr val="000000"/>
                          </a:solidFill>
                          <a:effectLst/>
                          <a:latin typeface="Calibri"/>
                          <a:ea typeface="Calibri"/>
                          <a:cs typeface="Times New Roman"/>
                        </a:rPr>
                        <a:t>pyriméthanil</a:t>
                      </a:r>
                      <a:endParaRPr lang="en-US" sz="2000" b="1" noProof="0" dirty="0">
                        <a:effectLst/>
                        <a:latin typeface="Calibri"/>
                        <a:ea typeface="Calibri"/>
                        <a:cs typeface="Times New Roman"/>
                      </a:endParaRPr>
                    </a:p>
                  </a:txBody>
                  <a:tcPr marL="44450" marR="44450" marT="0" marB="0" anchor="b"/>
                </a:tc>
                <a:tc>
                  <a:txBody>
                    <a:bodyPr/>
                    <a:lstStyle/>
                    <a:p>
                      <a:pPr algn="ctr">
                        <a:spcAft>
                          <a:spcPts val="0"/>
                        </a:spcAft>
                      </a:pPr>
                      <a:r>
                        <a:rPr lang="en-US" sz="2000" b="1" noProof="0" dirty="0" smtClean="0">
                          <a:solidFill>
                            <a:srgbClr val="000000"/>
                          </a:solidFill>
                          <a:effectLst/>
                          <a:latin typeface="Calibri"/>
                          <a:ea typeface="Calibri"/>
                          <a:cs typeface="Times New Roman"/>
                        </a:rPr>
                        <a:t>30/04/2018</a:t>
                      </a:r>
                      <a:endParaRPr lang="en-US" sz="2000" b="1" noProof="0" dirty="0">
                        <a:effectLst/>
                        <a:latin typeface="Calibri"/>
                        <a:ea typeface="Calibri"/>
                        <a:cs typeface="Times New Roman"/>
                      </a:endParaRPr>
                    </a:p>
                  </a:txBody>
                  <a:tcPr marL="44450" marR="44450" marT="0" marB="0" anchor="b"/>
                </a:tc>
                <a:tc>
                  <a:txBody>
                    <a:bodyPr/>
                    <a:lstStyle/>
                    <a:p>
                      <a:pPr marL="0" algn="ctr" defTabSz="914400" rtl="0" eaLnBrk="1" latinLnBrk="0" hangingPunct="1">
                        <a:spcAft>
                          <a:spcPts val="0"/>
                        </a:spcAft>
                      </a:pPr>
                      <a:r>
                        <a:rPr lang="en-US" sz="2000" b="1" kern="1200" noProof="0" dirty="0" smtClean="0">
                          <a:solidFill>
                            <a:schemeClr val="dk1"/>
                          </a:solidFill>
                          <a:effectLst/>
                          <a:latin typeface="Calibri"/>
                          <a:ea typeface="Calibri"/>
                          <a:cs typeface="Times New Roman"/>
                        </a:rPr>
                        <a:t>no</a:t>
                      </a:r>
                      <a:endParaRPr lang="en-US" sz="2000" b="1" kern="1200" noProof="0" dirty="0">
                        <a:solidFill>
                          <a:schemeClr val="dk1"/>
                        </a:solidFill>
                        <a:effectLst/>
                        <a:latin typeface="Calibri"/>
                        <a:ea typeface="Calibri"/>
                        <a:cs typeface="Times New Roman"/>
                      </a:endParaRPr>
                    </a:p>
                  </a:txBody>
                  <a:tcPr marL="44450" marR="44450" marT="0" marB="0" anchor="b"/>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kern="1200" noProof="0" dirty="0" smtClean="0">
                          <a:solidFill>
                            <a:schemeClr val="dk1"/>
                          </a:solidFill>
                          <a:effectLst/>
                          <a:latin typeface="+mn-lt"/>
                          <a:ea typeface="Calibri"/>
                          <a:cs typeface="Times New Roman"/>
                        </a:rPr>
                        <a:t>botrytis, </a:t>
                      </a:r>
                      <a:r>
                        <a:rPr lang="en-US" sz="2000" b="1" kern="1200" noProof="0" dirty="0" err="1" smtClean="0">
                          <a:solidFill>
                            <a:schemeClr val="dk1"/>
                          </a:solidFill>
                          <a:effectLst/>
                          <a:latin typeface="+mn-lt"/>
                          <a:ea typeface="Calibri"/>
                          <a:cs typeface="Times New Roman"/>
                        </a:rPr>
                        <a:t>sclerotinia</a:t>
                      </a:r>
                      <a:endParaRPr lang="en-US" sz="2000" b="1" kern="1200" noProof="0" dirty="0" smtClean="0">
                        <a:solidFill>
                          <a:schemeClr val="dk1"/>
                        </a:solidFill>
                        <a:effectLst/>
                        <a:latin typeface="+mn-lt"/>
                        <a:ea typeface="Calibri"/>
                        <a:cs typeface="Times New Roman"/>
                      </a:endParaRPr>
                    </a:p>
                  </a:txBody>
                  <a:tcPr marL="44450" marR="44450" marT="0" marB="0" anchor="b"/>
                </a:tc>
              </a:tr>
              <a:tr h="390680">
                <a:tc>
                  <a:txBody>
                    <a:bodyPr/>
                    <a:lstStyle/>
                    <a:p>
                      <a:pPr>
                        <a:spcAft>
                          <a:spcPts val="0"/>
                        </a:spcAft>
                      </a:pPr>
                      <a:r>
                        <a:rPr lang="en-US" sz="2000" b="1" noProof="0" dirty="0" err="1" smtClean="0">
                          <a:solidFill>
                            <a:srgbClr val="000000"/>
                          </a:solidFill>
                          <a:effectLst/>
                          <a:latin typeface="Calibri"/>
                          <a:ea typeface="Calibri"/>
                          <a:cs typeface="Times New Roman"/>
                        </a:rPr>
                        <a:t>boscalid</a:t>
                      </a:r>
                      <a:endParaRPr lang="en-US" sz="2000" b="1" noProof="0" dirty="0">
                        <a:effectLst/>
                        <a:latin typeface="Calibri"/>
                        <a:ea typeface="Calibri"/>
                        <a:cs typeface="Times New Roman"/>
                      </a:endParaRPr>
                    </a:p>
                  </a:txBody>
                  <a:tcPr marL="44450" marR="44450" marT="0" marB="0" anchor="b"/>
                </a:tc>
                <a:tc>
                  <a:txBody>
                    <a:bodyPr/>
                    <a:lstStyle/>
                    <a:p>
                      <a:pPr algn="ctr">
                        <a:spcAft>
                          <a:spcPts val="0"/>
                        </a:spcAft>
                      </a:pPr>
                      <a:r>
                        <a:rPr lang="en-US" sz="2000" b="1" noProof="0" dirty="0" smtClean="0">
                          <a:solidFill>
                            <a:srgbClr val="000000"/>
                          </a:solidFill>
                          <a:effectLst/>
                          <a:latin typeface="Calibri"/>
                          <a:ea typeface="Calibri"/>
                          <a:cs typeface="Times New Roman"/>
                        </a:rPr>
                        <a:t>31/07/2018</a:t>
                      </a:r>
                      <a:endParaRPr lang="en-US" sz="2000" b="1" noProof="0" dirty="0">
                        <a:effectLst/>
                        <a:latin typeface="Calibri"/>
                        <a:ea typeface="Calibri"/>
                        <a:cs typeface="Times New Roman"/>
                      </a:endParaRPr>
                    </a:p>
                  </a:txBody>
                  <a:tcPr marL="44450" marR="44450" marT="0" marB="0" anchor="b"/>
                </a:tc>
                <a:tc>
                  <a:txBody>
                    <a:bodyPr/>
                    <a:lstStyle/>
                    <a:p>
                      <a:pPr marL="0" algn="ctr" defTabSz="914400" rtl="0" eaLnBrk="1" latinLnBrk="0" hangingPunct="1">
                        <a:spcAft>
                          <a:spcPts val="0"/>
                        </a:spcAft>
                      </a:pPr>
                      <a:r>
                        <a:rPr lang="en-US" sz="2000" b="1" kern="1200" noProof="0" dirty="0" smtClean="0">
                          <a:solidFill>
                            <a:schemeClr val="dk1"/>
                          </a:solidFill>
                          <a:effectLst/>
                          <a:latin typeface="Calibri"/>
                          <a:ea typeface="Calibri"/>
                          <a:cs typeface="Times New Roman"/>
                        </a:rPr>
                        <a:t>no</a:t>
                      </a:r>
                      <a:endParaRPr lang="en-US" sz="2000" b="1" kern="1200" noProof="0" dirty="0">
                        <a:solidFill>
                          <a:schemeClr val="dk1"/>
                        </a:solidFill>
                        <a:effectLst/>
                        <a:latin typeface="Calibri"/>
                        <a:ea typeface="Calibri"/>
                        <a:cs typeface="Times New Roman"/>
                      </a:endParaRPr>
                    </a:p>
                  </a:txBody>
                  <a:tcPr marL="44450" marR="44450" marT="0" marB="0" anchor="b"/>
                </a:tc>
                <a:tc>
                  <a:txBody>
                    <a:bodyPr/>
                    <a:lstStyle/>
                    <a:p>
                      <a:pPr algn="ctr">
                        <a:spcAft>
                          <a:spcPts val="0"/>
                        </a:spcAft>
                      </a:pPr>
                      <a:r>
                        <a:rPr lang="en-US" sz="2000" b="1" noProof="0" dirty="0" smtClean="0">
                          <a:effectLst/>
                          <a:latin typeface="+mn-lt"/>
                          <a:ea typeface="Calibri"/>
                          <a:cs typeface="Times New Roman"/>
                        </a:rPr>
                        <a:t>numerous</a:t>
                      </a:r>
                      <a:r>
                        <a:rPr lang="en-US" sz="2000" b="1" baseline="0" noProof="0" dirty="0" smtClean="0">
                          <a:effectLst/>
                          <a:latin typeface="+mn-lt"/>
                          <a:ea typeface="Calibri"/>
                          <a:cs typeface="Times New Roman"/>
                        </a:rPr>
                        <a:t> diseases</a:t>
                      </a:r>
                      <a:endParaRPr lang="en-US" sz="2000" b="1" noProof="0" dirty="0">
                        <a:effectLst/>
                        <a:latin typeface="+mn-lt"/>
                        <a:ea typeface="Calibri"/>
                        <a:cs typeface="Times New Roman"/>
                      </a:endParaRPr>
                    </a:p>
                  </a:txBody>
                  <a:tcPr marL="44450" marR="44450" marT="0" marB="0" anchor="b"/>
                </a:tc>
              </a:tr>
              <a:tr h="353128">
                <a:tc>
                  <a:txBody>
                    <a:bodyPr/>
                    <a:lstStyle/>
                    <a:p>
                      <a:pPr>
                        <a:spcAft>
                          <a:spcPts val="0"/>
                        </a:spcAft>
                      </a:pPr>
                      <a:r>
                        <a:rPr lang="en-US" sz="2000" b="1" noProof="0" dirty="0" err="1" smtClean="0">
                          <a:solidFill>
                            <a:srgbClr val="000000"/>
                          </a:solidFill>
                          <a:effectLst/>
                          <a:latin typeface="Calibri"/>
                          <a:ea typeface="Calibri"/>
                          <a:cs typeface="Times New Roman"/>
                        </a:rPr>
                        <a:t>diméthomorphe</a:t>
                      </a:r>
                      <a:endParaRPr lang="en-US" sz="2000" b="1" noProof="0" dirty="0">
                        <a:effectLst/>
                        <a:latin typeface="Calibri"/>
                        <a:ea typeface="Calibri"/>
                        <a:cs typeface="Times New Roman"/>
                      </a:endParaRPr>
                    </a:p>
                  </a:txBody>
                  <a:tcPr marL="44450" marR="44450" marT="0" marB="0" anchor="b"/>
                </a:tc>
                <a:tc>
                  <a:txBody>
                    <a:bodyPr/>
                    <a:lstStyle/>
                    <a:p>
                      <a:pPr algn="ctr">
                        <a:spcAft>
                          <a:spcPts val="0"/>
                        </a:spcAft>
                      </a:pPr>
                      <a:r>
                        <a:rPr lang="en-US" sz="2000" b="1" noProof="0" dirty="0" smtClean="0">
                          <a:solidFill>
                            <a:srgbClr val="000000"/>
                          </a:solidFill>
                          <a:effectLst/>
                          <a:latin typeface="Calibri"/>
                          <a:ea typeface="Calibri"/>
                          <a:cs typeface="Times New Roman"/>
                        </a:rPr>
                        <a:t>31/07/2018</a:t>
                      </a:r>
                      <a:endParaRPr lang="en-US" sz="2000" b="1" noProof="0" dirty="0">
                        <a:effectLst/>
                        <a:latin typeface="Calibri"/>
                        <a:ea typeface="Calibri"/>
                        <a:cs typeface="Times New Roman"/>
                      </a:endParaRPr>
                    </a:p>
                  </a:txBody>
                  <a:tcPr marL="44450" marR="44450" marT="0" marB="0" anchor="b"/>
                </a:tc>
                <a:tc>
                  <a:txBody>
                    <a:bodyPr/>
                    <a:lstStyle/>
                    <a:p>
                      <a:pPr marL="0" algn="ctr" defTabSz="914400" rtl="0" eaLnBrk="1" latinLnBrk="0" hangingPunct="1">
                        <a:spcAft>
                          <a:spcPts val="0"/>
                        </a:spcAft>
                      </a:pPr>
                      <a:r>
                        <a:rPr lang="en-US" sz="2000" b="1" kern="1200" noProof="0" dirty="0" smtClean="0">
                          <a:solidFill>
                            <a:schemeClr val="dk1"/>
                          </a:solidFill>
                          <a:effectLst/>
                          <a:latin typeface="Calibri"/>
                          <a:ea typeface="Calibri"/>
                          <a:cs typeface="Times New Roman"/>
                        </a:rPr>
                        <a:t>no</a:t>
                      </a:r>
                      <a:endParaRPr lang="en-US" sz="2000" b="1" kern="1200" noProof="0" dirty="0">
                        <a:solidFill>
                          <a:schemeClr val="dk1"/>
                        </a:solidFill>
                        <a:effectLst/>
                        <a:latin typeface="Calibri"/>
                        <a:ea typeface="Calibri"/>
                        <a:cs typeface="Times New Roman"/>
                      </a:endParaRPr>
                    </a:p>
                  </a:txBody>
                  <a:tcPr marL="44450" marR="44450" marT="0" marB="0" anchor="b"/>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kern="1200" noProof="0" dirty="0" smtClean="0">
                          <a:solidFill>
                            <a:srgbClr val="000000"/>
                          </a:solidFill>
                          <a:effectLst/>
                          <a:latin typeface="Calibri"/>
                          <a:ea typeface="Calibri"/>
                          <a:cs typeface="Times New Roman"/>
                        </a:rPr>
                        <a:t>botrytis, </a:t>
                      </a:r>
                      <a:r>
                        <a:rPr lang="en-US" sz="2000" b="1" kern="1200" noProof="0" dirty="0" err="1" smtClean="0">
                          <a:solidFill>
                            <a:srgbClr val="000000"/>
                          </a:solidFill>
                          <a:effectLst/>
                          <a:latin typeface="Calibri"/>
                          <a:ea typeface="Calibri"/>
                          <a:cs typeface="Times New Roman"/>
                        </a:rPr>
                        <a:t>sclerotinia</a:t>
                      </a:r>
                      <a:endParaRPr lang="en-US" sz="2000" b="1" kern="1200" noProof="0" dirty="0">
                        <a:solidFill>
                          <a:srgbClr val="000000"/>
                        </a:solidFill>
                        <a:effectLst/>
                        <a:latin typeface="Calibri"/>
                        <a:ea typeface="Calibri"/>
                        <a:cs typeface="Times New Roman"/>
                      </a:endParaRPr>
                    </a:p>
                  </a:txBody>
                  <a:tcPr marL="44450" marR="44450" marT="0" marB="0" anchor="b"/>
                </a:tc>
              </a:tr>
              <a:tr h="390680">
                <a:tc>
                  <a:txBody>
                    <a:bodyPr/>
                    <a:lstStyle/>
                    <a:p>
                      <a:pPr>
                        <a:spcAft>
                          <a:spcPts val="0"/>
                        </a:spcAft>
                      </a:pPr>
                      <a:r>
                        <a:rPr lang="en-US" sz="2000" b="1" noProof="0" dirty="0" err="1" smtClean="0">
                          <a:solidFill>
                            <a:srgbClr val="000000"/>
                          </a:solidFill>
                          <a:effectLst/>
                          <a:latin typeface="Calibri"/>
                          <a:ea typeface="Calibri"/>
                          <a:cs typeface="Times New Roman"/>
                        </a:rPr>
                        <a:t>fluoxastrobine</a:t>
                      </a:r>
                      <a:endParaRPr lang="en-US" sz="2000" b="1" noProof="0" dirty="0">
                        <a:effectLst/>
                        <a:latin typeface="Calibri"/>
                        <a:ea typeface="Calibri"/>
                        <a:cs typeface="Times New Roman"/>
                      </a:endParaRPr>
                    </a:p>
                  </a:txBody>
                  <a:tcPr marL="44450" marR="44450" marT="0" marB="0" anchor="b"/>
                </a:tc>
                <a:tc>
                  <a:txBody>
                    <a:bodyPr/>
                    <a:lstStyle/>
                    <a:p>
                      <a:pPr algn="ctr">
                        <a:spcAft>
                          <a:spcPts val="0"/>
                        </a:spcAft>
                      </a:pPr>
                      <a:r>
                        <a:rPr lang="en-US" sz="2000" b="1" noProof="0" dirty="0" smtClean="0">
                          <a:solidFill>
                            <a:srgbClr val="000000"/>
                          </a:solidFill>
                          <a:effectLst/>
                          <a:latin typeface="Calibri"/>
                          <a:ea typeface="Calibri"/>
                          <a:cs typeface="Times New Roman"/>
                        </a:rPr>
                        <a:t>31/07/2018</a:t>
                      </a:r>
                      <a:endParaRPr lang="en-US" sz="2000" b="1" noProof="0" dirty="0">
                        <a:effectLst/>
                        <a:latin typeface="Calibri"/>
                        <a:ea typeface="Calibri"/>
                        <a:cs typeface="Times New Roman"/>
                      </a:endParaRPr>
                    </a:p>
                  </a:txBody>
                  <a:tcPr marL="44450" marR="44450" marT="0" marB="0" anchor="b"/>
                </a:tc>
                <a:tc>
                  <a:txBody>
                    <a:bodyPr/>
                    <a:lstStyle/>
                    <a:p>
                      <a:pPr marL="0" algn="ctr" defTabSz="914400" rtl="0" eaLnBrk="1" latinLnBrk="0" hangingPunct="1">
                        <a:spcAft>
                          <a:spcPts val="0"/>
                        </a:spcAft>
                      </a:pPr>
                      <a:r>
                        <a:rPr lang="en-US" sz="2000" b="1" kern="1200" noProof="0" dirty="0" smtClean="0">
                          <a:solidFill>
                            <a:schemeClr val="dk1"/>
                          </a:solidFill>
                          <a:effectLst/>
                          <a:latin typeface="Calibri"/>
                          <a:ea typeface="Calibri"/>
                          <a:cs typeface="Times New Roman"/>
                        </a:rPr>
                        <a:t>no</a:t>
                      </a:r>
                      <a:endParaRPr lang="en-US" sz="2000" b="1" kern="1200" noProof="0" dirty="0">
                        <a:solidFill>
                          <a:schemeClr val="dk1"/>
                        </a:solidFill>
                        <a:effectLst/>
                        <a:latin typeface="Calibri"/>
                        <a:ea typeface="Calibri"/>
                        <a:cs typeface="Times New Roman"/>
                      </a:endParaRPr>
                    </a:p>
                  </a:txBody>
                  <a:tcPr marL="44450" marR="44450" marT="0" marB="0" anchor="b"/>
                </a:tc>
                <a:tc>
                  <a:txBody>
                    <a:bodyPr/>
                    <a:lstStyle/>
                    <a:p>
                      <a:pPr marL="0" algn="ctr" defTabSz="914400" rtl="0" eaLnBrk="1" latinLnBrk="0" hangingPunct="1">
                        <a:spcAft>
                          <a:spcPts val="0"/>
                        </a:spcAft>
                      </a:pPr>
                      <a:r>
                        <a:rPr lang="en-US" sz="2000" b="1" i="1" kern="1200" noProof="0" dirty="0" err="1" smtClean="0">
                          <a:solidFill>
                            <a:schemeClr val="dk1"/>
                          </a:solidFill>
                          <a:effectLst/>
                          <a:latin typeface="Calibri"/>
                          <a:ea typeface="Calibri"/>
                          <a:cs typeface="Times New Roman"/>
                        </a:rPr>
                        <a:t>Puccinia</a:t>
                      </a:r>
                      <a:r>
                        <a:rPr lang="en-US" sz="2000" b="1" i="1" kern="1200" noProof="0" dirty="0" smtClean="0">
                          <a:solidFill>
                            <a:schemeClr val="dk1"/>
                          </a:solidFill>
                          <a:effectLst/>
                          <a:latin typeface="Calibri"/>
                          <a:ea typeface="Calibri"/>
                          <a:cs typeface="Times New Roman"/>
                        </a:rPr>
                        <a:t> </a:t>
                      </a:r>
                      <a:r>
                        <a:rPr lang="en-US" sz="2000" b="1" i="1" kern="1200" noProof="0" dirty="0" err="1" smtClean="0">
                          <a:solidFill>
                            <a:schemeClr val="dk1"/>
                          </a:solidFill>
                          <a:effectLst/>
                          <a:latin typeface="Calibri"/>
                          <a:ea typeface="Calibri"/>
                          <a:cs typeface="Times New Roman"/>
                        </a:rPr>
                        <a:t>sp</a:t>
                      </a:r>
                      <a:endParaRPr lang="en-US" sz="2000" b="1" i="1" kern="1200" noProof="0" dirty="0">
                        <a:solidFill>
                          <a:schemeClr val="dk1"/>
                        </a:solidFill>
                        <a:effectLst/>
                        <a:latin typeface="Calibri"/>
                        <a:ea typeface="Calibri"/>
                        <a:cs typeface="Times New Roman"/>
                      </a:endParaRPr>
                    </a:p>
                  </a:txBody>
                  <a:tcPr marL="44450" marR="44450" marT="0" marB="0" anchor="b"/>
                </a:tc>
              </a:tr>
              <a:tr h="390680">
                <a:tc>
                  <a:txBody>
                    <a:bodyPr/>
                    <a:lstStyle/>
                    <a:p>
                      <a:pPr>
                        <a:spcAft>
                          <a:spcPts val="0"/>
                        </a:spcAft>
                      </a:pPr>
                      <a:r>
                        <a:rPr lang="en-US" sz="2000" b="1" noProof="0" dirty="0" err="1" smtClean="0">
                          <a:solidFill>
                            <a:srgbClr val="000000"/>
                          </a:solidFill>
                          <a:effectLst/>
                          <a:latin typeface="Calibri"/>
                          <a:ea typeface="Calibri"/>
                          <a:cs typeface="Times New Roman"/>
                        </a:rPr>
                        <a:t>prothioconazole</a:t>
                      </a:r>
                      <a:endParaRPr lang="en-US" sz="2000" b="1" noProof="0" dirty="0">
                        <a:effectLst/>
                        <a:latin typeface="Calibri"/>
                        <a:ea typeface="Calibri"/>
                        <a:cs typeface="Times New Roman"/>
                      </a:endParaRPr>
                    </a:p>
                  </a:txBody>
                  <a:tcPr marL="44450" marR="44450" marT="0" marB="0" anchor="b"/>
                </a:tc>
                <a:tc>
                  <a:txBody>
                    <a:bodyPr/>
                    <a:lstStyle/>
                    <a:p>
                      <a:pPr algn="ctr">
                        <a:spcAft>
                          <a:spcPts val="0"/>
                        </a:spcAft>
                      </a:pPr>
                      <a:r>
                        <a:rPr lang="en-US" sz="2000" b="1" noProof="0" dirty="0" smtClean="0">
                          <a:solidFill>
                            <a:srgbClr val="000000"/>
                          </a:solidFill>
                          <a:effectLst/>
                          <a:latin typeface="Calibri"/>
                          <a:ea typeface="Calibri"/>
                          <a:cs typeface="Times New Roman"/>
                        </a:rPr>
                        <a:t>31/07/2018</a:t>
                      </a:r>
                      <a:endParaRPr lang="en-US" sz="2000" b="1" noProof="0" dirty="0">
                        <a:effectLst/>
                        <a:latin typeface="Calibri"/>
                        <a:ea typeface="Calibri"/>
                        <a:cs typeface="Times New Roman"/>
                      </a:endParaRPr>
                    </a:p>
                  </a:txBody>
                  <a:tcPr marL="44450" marR="44450" marT="0" marB="0" anchor="b"/>
                </a:tc>
                <a:tc>
                  <a:txBody>
                    <a:bodyPr/>
                    <a:lstStyle/>
                    <a:p>
                      <a:pPr marL="0" algn="ctr" defTabSz="914400" rtl="0" eaLnBrk="1" latinLnBrk="0" hangingPunct="1">
                        <a:spcAft>
                          <a:spcPts val="0"/>
                        </a:spcAft>
                      </a:pPr>
                      <a:r>
                        <a:rPr lang="en-US" sz="2000" b="1" kern="1200" noProof="0" dirty="0" smtClean="0">
                          <a:solidFill>
                            <a:schemeClr val="dk1"/>
                          </a:solidFill>
                          <a:effectLst/>
                          <a:latin typeface="Calibri"/>
                          <a:ea typeface="Calibri"/>
                          <a:cs typeface="Times New Roman"/>
                        </a:rPr>
                        <a:t>no</a:t>
                      </a:r>
                      <a:endParaRPr lang="en-US" sz="2000" b="1" kern="1200" noProof="0" dirty="0">
                        <a:solidFill>
                          <a:schemeClr val="dk1"/>
                        </a:solidFill>
                        <a:effectLst/>
                        <a:latin typeface="Calibri"/>
                        <a:ea typeface="Calibri"/>
                        <a:cs typeface="Times New Roman"/>
                      </a:endParaRPr>
                    </a:p>
                  </a:txBody>
                  <a:tcPr marL="44450" marR="44450" marT="0" marB="0" anchor="b"/>
                </a:tc>
                <a:tc>
                  <a:txBody>
                    <a:bodyPr/>
                    <a:lstStyle/>
                    <a:p>
                      <a:pPr marL="0" algn="ctr" defTabSz="914400" rtl="0" eaLnBrk="1" latinLnBrk="0" hangingPunct="1">
                        <a:spcAft>
                          <a:spcPts val="0"/>
                        </a:spcAft>
                      </a:pPr>
                      <a:r>
                        <a:rPr lang="en-US" sz="2000" b="1" i="1" kern="1200" noProof="0" dirty="0" err="1" smtClean="0">
                          <a:solidFill>
                            <a:schemeClr val="dk1"/>
                          </a:solidFill>
                          <a:effectLst/>
                          <a:latin typeface="Calibri"/>
                          <a:ea typeface="Calibri"/>
                          <a:cs typeface="Times New Roman"/>
                        </a:rPr>
                        <a:t>Puccinia</a:t>
                      </a:r>
                      <a:r>
                        <a:rPr lang="en-US" sz="2000" b="1" i="1" kern="1200" noProof="0" dirty="0" smtClean="0">
                          <a:solidFill>
                            <a:schemeClr val="dk1"/>
                          </a:solidFill>
                          <a:effectLst/>
                          <a:latin typeface="Calibri"/>
                          <a:ea typeface="Calibri"/>
                          <a:cs typeface="Times New Roman"/>
                        </a:rPr>
                        <a:t> </a:t>
                      </a:r>
                      <a:r>
                        <a:rPr lang="en-US" sz="2000" b="1" i="1" kern="1200" noProof="0" dirty="0" err="1" smtClean="0">
                          <a:solidFill>
                            <a:schemeClr val="dk1"/>
                          </a:solidFill>
                          <a:effectLst/>
                          <a:latin typeface="Calibri"/>
                          <a:ea typeface="Calibri"/>
                          <a:cs typeface="Times New Roman"/>
                        </a:rPr>
                        <a:t>sp</a:t>
                      </a:r>
                      <a:endParaRPr lang="en-US" sz="2000" b="1" i="1" kern="1200" noProof="0" dirty="0">
                        <a:solidFill>
                          <a:schemeClr val="dk1"/>
                        </a:solidFill>
                        <a:effectLst/>
                        <a:latin typeface="Calibri"/>
                        <a:ea typeface="Calibri"/>
                        <a:cs typeface="Times New Roman"/>
                      </a:endParaRPr>
                    </a:p>
                  </a:txBody>
                  <a:tcPr marL="44450" marR="44450" marT="0" marB="0" anchor="b"/>
                </a:tc>
              </a:tr>
              <a:tr h="390680">
                <a:tc>
                  <a:txBody>
                    <a:bodyPr/>
                    <a:lstStyle/>
                    <a:p>
                      <a:pPr>
                        <a:spcAft>
                          <a:spcPts val="0"/>
                        </a:spcAft>
                      </a:pPr>
                      <a:r>
                        <a:rPr lang="en-US" sz="2000" b="1" noProof="0" dirty="0" err="1" smtClean="0">
                          <a:solidFill>
                            <a:srgbClr val="FF0000"/>
                          </a:solidFill>
                          <a:effectLst/>
                          <a:latin typeface="Calibri"/>
                          <a:ea typeface="Calibri"/>
                          <a:cs typeface="Times New Roman"/>
                        </a:rPr>
                        <a:t>fludioxonil</a:t>
                      </a:r>
                      <a:endParaRPr lang="en-US" sz="2000" b="1" noProof="0" dirty="0">
                        <a:solidFill>
                          <a:srgbClr val="FF0000"/>
                        </a:solidFill>
                        <a:effectLst/>
                        <a:latin typeface="Calibri"/>
                        <a:ea typeface="Calibri"/>
                        <a:cs typeface="Times New Roman"/>
                      </a:endParaRPr>
                    </a:p>
                  </a:txBody>
                  <a:tcPr marL="44450" marR="44450" marT="0" marB="0" anchor="b"/>
                </a:tc>
                <a:tc>
                  <a:txBody>
                    <a:bodyPr/>
                    <a:lstStyle/>
                    <a:p>
                      <a:pPr algn="ctr">
                        <a:spcAft>
                          <a:spcPts val="0"/>
                        </a:spcAft>
                      </a:pPr>
                      <a:r>
                        <a:rPr lang="en-US" sz="2000" b="1" noProof="0" dirty="0" smtClean="0">
                          <a:solidFill>
                            <a:srgbClr val="000000"/>
                          </a:solidFill>
                          <a:effectLst/>
                          <a:latin typeface="Calibri"/>
                          <a:ea typeface="Calibri"/>
                          <a:cs typeface="Times New Roman"/>
                        </a:rPr>
                        <a:t>31/10/2018</a:t>
                      </a:r>
                      <a:endParaRPr lang="en-US" sz="2000" b="1" noProof="0" dirty="0">
                        <a:effectLst/>
                        <a:latin typeface="Calibri"/>
                        <a:ea typeface="Calibri"/>
                        <a:cs typeface="Times New Roman"/>
                      </a:endParaRPr>
                    </a:p>
                  </a:txBody>
                  <a:tcPr marL="44450" marR="44450" marT="0" marB="0" anchor="b"/>
                </a:tc>
                <a:tc>
                  <a:txBody>
                    <a:bodyPr/>
                    <a:lstStyle/>
                    <a:p>
                      <a:pPr marL="0" algn="ctr" defTabSz="914400" rtl="0" eaLnBrk="1" latinLnBrk="0" hangingPunct="1">
                        <a:spcAft>
                          <a:spcPts val="0"/>
                        </a:spcAft>
                      </a:pPr>
                      <a:r>
                        <a:rPr lang="en-US" sz="2000" b="1" kern="1200" noProof="0" dirty="0" smtClean="0">
                          <a:solidFill>
                            <a:schemeClr val="dk1"/>
                          </a:solidFill>
                          <a:effectLst/>
                          <a:latin typeface="Calibri"/>
                          <a:ea typeface="Calibri"/>
                          <a:cs typeface="Times New Roman"/>
                        </a:rPr>
                        <a:t>yes</a:t>
                      </a:r>
                      <a:endParaRPr lang="en-US" sz="2000" b="1" kern="1200" noProof="0" dirty="0">
                        <a:solidFill>
                          <a:schemeClr val="dk1"/>
                        </a:solidFill>
                        <a:effectLst/>
                        <a:latin typeface="Calibri"/>
                        <a:ea typeface="Calibri"/>
                        <a:cs typeface="Times New Roman"/>
                      </a:endParaRPr>
                    </a:p>
                  </a:txBody>
                  <a:tcPr marL="44450" marR="44450" marT="0" marB="0" anchor="b"/>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kern="1200" noProof="0" dirty="0" smtClean="0">
                          <a:solidFill>
                            <a:schemeClr val="dk1"/>
                          </a:solidFill>
                          <a:effectLst/>
                          <a:latin typeface="+mn-lt"/>
                          <a:ea typeface="Calibri"/>
                          <a:cs typeface="Times New Roman"/>
                        </a:rPr>
                        <a:t>botrytis, </a:t>
                      </a:r>
                      <a:r>
                        <a:rPr lang="en-US" sz="2000" b="1" kern="1200" noProof="0" dirty="0" err="1" smtClean="0">
                          <a:solidFill>
                            <a:schemeClr val="dk1"/>
                          </a:solidFill>
                          <a:effectLst/>
                          <a:latin typeface="+mn-lt"/>
                          <a:ea typeface="Calibri"/>
                          <a:cs typeface="Times New Roman"/>
                        </a:rPr>
                        <a:t>sclerotinia</a:t>
                      </a:r>
                      <a:endParaRPr lang="en-US" sz="2000" b="1" kern="1200" noProof="0" dirty="0" smtClean="0">
                        <a:solidFill>
                          <a:schemeClr val="dk1"/>
                        </a:solidFill>
                        <a:effectLst/>
                        <a:latin typeface="+mn-lt"/>
                        <a:ea typeface="Calibri"/>
                        <a:cs typeface="Times New Roman"/>
                      </a:endParaRPr>
                    </a:p>
                    <a:p>
                      <a:pPr marL="0" algn="ctr" defTabSz="914400" rtl="0" eaLnBrk="1" latinLnBrk="0" hangingPunct="1">
                        <a:spcAft>
                          <a:spcPts val="0"/>
                        </a:spcAft>
                      </a:pPr>
                      <a:endParaRPr lang="en-US" sz="2000" b="1" kern="1200" noProof="0" dirty="0">
                        <a:solidFill>
                          <a:schemeClr val="dk1"/>
                        </a:solidFill>
                        <a:effectLst/>
                        <a:latin typeface="Calibri"/>
                        <a:ea typeface="Calibri"/>
                        <a:cs typeface="Times New Roman"/>
                      </a:endParaRPr>
                    </a:p>
                  </a:txBody>
                  <a:tcPr marL="44450" marR="44450" marT="0" marB="0" anchor="b"/>
                </a:tc>
              </a:tr>
              <a:tr h="390680">
                <a:tc>
                  <a:txBody>
                    <a:bodyPr/>
                    <a:lstStyle/>
                    <a:p>
                      <a:pPr>
                        <a:spcAft>
                          <a:spcPts val="0"/>
                        </a:spcAft>
                      </a:pPr>
                      <a:r>
                        <a:rPr lang="en-US" sz="2000" b="1" noProof="0" dirty="0" err="1" smtClean="0">
                          <a:solidFill>
                            <a:srgbClr val="000000"/>
                          </a:solidFill>
                          <a:effectLst/>
                          <a:latin typeface="Calibri"/>
                          <a:ea typeface="Calibri"/>
                          <a:cs typeface="Times New Roman"/>
                        </a:rPr>
                        <a:t>difénoconazole</a:t>
                      </a:r>
                      <a:endParaRPr lang="en-US" sz="2000" b="1" noProof="0" dirty="0">
                        <a:effectLst/>
                        <a:latin typeface="Calibri"/>
                        <a:ea typeface="Calibri"/>
                        <a:cs typeface="Times New Roman"/>
                      </a:endParaRPr>
                    </a:p>
                  </a:txBody>
                  <a:tcPr marL="44450" marR="44450" marT="0" marB="0" anchor="b"/>
                </a:tc>
                <a:tc>
                  <a:txBody>
                    <a:bodyPr/>
                    <a:lstStyle/>
                    <a:p>
                      <a:pPr algn="ctr">
                        <a:spcAft>
                          <a:spcPts val="0"/>
                        </a:spcAft>
                      </a:pPr>
                      <a:r>
                        <a:rPr lang="en-US" sz="2000" b="1" noProof="0" dirty="0" smtClean="0">
                          <a:solidFill>
                            <a:srgbClr val="000000"/>
                          </a:solidFill>
                          <a:effectLst/>
                          <a:latin typeface="Calibri"/>
                          <a:ea typeface="Calibri"/>
                          <a:cs typeface="Times New Roman"/>
                        </a:rPr>
                        <a:t>31/12/2018</a:t>
                      </a:r>
                      <a:endParaRPr lang="en-US" sz="2000" b="1" noProof="0" dirty="0">
                        <a:effectLst/>
                        <a:latin typeface="Calibri"/>
                        <a:ea typeface="Calibri"/>
                        <a:cs typeface="Times New Roman"/>
                      </a:endParaRPr>
                    </a:p>
                  </a:txBody>
                  <a:tcPr marL="44450" marR="44450" marT="0" marB="0" anchor="b"/>
                </a:tc>
                <a:tc>
                  <a:txBody>
                    <a:bodyPr/>
                    <a:lstStyle/>
                    <a:p>
                      <a:pPr marL="0" algn="ctr" defTabSz="914400" rtl="0" eaLnBrk="1" latinLnBrk="0" hangingPunct="1">
                        <a:spcAft>
                          <a:spcPts val="0"/>
                        </a:spcAft>
                      </a:pPr>
                      <a:r>
                        <a:rPr lang="en-US" sz="2000" b="1" kern="1200" noProof="0" dirty="0" smtClean="0">
                          <a:solidFill>
                            <a:schemeClr val="dk1"/>
                          </a:solidFill>
                          <a:effectLst/>
                          <a:latin typeface="Calibri"/>
                          <a:ea typeface="Calibri"/>
                          <a:cs typeface="Times New Roman"/>
                        </a:rPr>
                        <a:t>yes</a:t>
                      </a:r>
                      <a:endParaRPr lang="en-US" sz="2000" b="1" kern="1200" noProof="0" dirty="0">
                        <a:solidFill>
                          <a:schemeClr val="dk1"/>
                        </a:solidFill>
                        <a:effectLst/>
                        <a:latin typeface="Calibri"/>
                        <a:ea typeface="Calibri"/>
                        <a:cs typeface="Times New Roman"/>
                      </a:endParaRPr>
                    </a:p>
                  </a:txBody>
                  <a:tcPr marL="44450" marR="44450" marT="0" marB="0" anchor="b"/>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000" b="1" dirty="0" err="1" smtClean="0">
                          <a:effectLst/>
                          <a:latin typeface="+mn-lt"/>
                          <a:ea typeface="Calibri"/>
                          <a:cs typeface="Times New Roman"/>
                        </a:rPr>
                        <a:t>numerous</a:t>
                      </a:r>
                      <a:r>
                        <a:rPr lang="fr-FR" sz="2000" b="1" baseline="0" dirty="0" smtClean="0">
                          <a:effectLst/>
                          <a:latin typeface="+mn-lt"/>
                          <a:ea typeface="Calibri"/>
                          <a:cs typeface="Times New Roman"/>
                        </a:rPr>
                        <a:t> </a:t>
                      </a:r>
                      <a:r>
                        <a:rPr lang="fr-FR" sz="2000" b="1" baseline="0" dirty="0" err="1" smtClean="0">
                          <a:effectLst/>
                          <a:latin typeface="+mn-lt"/>
                          <a:ea typeface="Calibri"/>
                          <a:cs typeface="Times New Roman"/>
                        </a:rPr>
                        <a:t>diseases</a:t>
                      </a:r>
                      <a:endParaRPr lang="fr-FR" sz="2000" b="1" dirty="0" smtClean="0">
                        <a:effectLst/>
                        <a:latin typeface="+mn-lt"/>
                        <a:ea typeface="Calibri"/>
                        <a:cs typeface="Times New Roman"/>
                      </a:endParaRPr>
                    </a:p>
                    <a:p>
                      <a:pPr marL="0" algn="ctr" defTabSz="914400" rtl="0" eaLnBrk="1" latinLnBrk="0" hangingPunct="1">
                        <a:spcAft>
                          <a:spcPts val="0"/>
                        </a:spcAft>
                      </a:pPr>
                      <a:endParaRPr lang="en-US" sz="2000" b="1" kern="1200" noProof="0" dirty="0">
                        <a:solidFill>
                          <a:schemeClr val="dk1"/>
                        </a:solidFill>
                        <a:effectLst/>
                        <a:latin typeface="Calibri"/>
                        <a:ea typeface="Calibri"/>
                        <a:cs typeface="Times New Roman"/>
                      </a:endParaRPr>
                    </a:p>
                  </a:txBody>
                  <a:tcPr marL="44450" marR="44450" marT="0" marB="0" anchor="b"/>
                </a:tc>
              </a:tr>
            </a:tbl>
          </a:graphicData>
        </a:graphic>
      </p:graphicFrame>
      <p:sp>
        <p:nvSpPr>
          <p:cNvPr id="3" name="Espace réservé du numéro de diapositive 2"/>
          <p:cNvSpPr>
            <a:spLocks noGrp="1"/>
          </p:cNvSpPr>
          <p:nvPr>
            <p:ph type="sldNum" sz="quarter" idx="12"/>
          </p:nvPr>
        </p:nvSpPr>
        <p:spPr/>
        <p:txBody>
          <a:bodyPr/>
          <a:lstStyle/>
          <a:p>
            <a:fld id="{41397532-B625-46CA-B846-E910C9E768DC}" type="slidenum">
              <a:rPr lang="nl-NL" smtClean="0"/>
              <a:t>10</a:t>
            </a:fld>
            <a:endParaRPr lang="nl-NL"/>
          </a:p>
        </p:txBody>
      </p:sp>
    </p:spTree>
    <p:extLst>
      <p:ext uri="{BB962C8B-B14F-4D97-AF65-F5344CB8AC3E}">
        <p14:creationId xmlns:p14="http://schemas.microsoft.com/office/powerpoint/2010/main" val="34000239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354908" y="39540"/>
            <a:ext cx="8229600" cy="935038"/>
          </a:xfrm>
        </p:spPr>
        <p:txBody>
          <a:bodyPr>
            <a:normAutofit fontScale="90000"/>
          </a:bodyPr>
          <a:lstStyle/>
          <a:p>
            <a:pPr eaLnBrk="1" hangingPunct="1">
              <a:defRPr/>
            </a:pPr>
            <a:r>
              <a:rPr lang="fr-FR" b="1" dirty="0"/>
              <a:t>Active </a:t>
            </a:r>
            <a:r>
              <a:rPr lang="en-US" b="1" dirty="0" smtClean="0"/>
              <a:t>substances/reevaluation</a:t>
            </a:r>
            <a:r>
              <a:rPr lang="fr-FR" b="1" dirty="0" smtClean="0"/>
              <a:t> </a:t>
            </a:r>
            <a:r>
              <a:rPr lang="fr-FR" b="1" dirty="0"/>
              <a:t>dates </a:t>
            </a:r>
            <a:endParaRPr lang="fr-FR" dirty="0" smtClean="0"/>
          </a:p>
        </p:txBody>
      </p:sp>
      <p:sp>
        <p:nvSpPr>
          <p:cNvPr id="2" name="Espace réservé du contenu 1"/>
          <p:cNvSpPr>
            <a:spLocks noGrp="1"/>
          </p:cNvSpPr>
          <p:nvPr>
            <p:ph sz="half" idx="1"/>
          </p:nvPr>
        </p:nvSpPr>
        <p:spPr>
          <a:xfrm>
            <a:off x="0" y="974578"/>
            <a:ext cx="8646172" cy="5766790"/>
          </a:xfrm>
        </p:spPr>
        <p:txBody>
          <a:bodyPr>
            <a:normAutofit/>
          </a:bodyPr>
          <a:lstStyle/>
          <a:p>
            <a:r>
              <a:rPr lang="en-US" b="1" dirty="0" smtClean="0">
                <a:solidFill>
                  <a:srgbClr val="00B0F0"/>
                </a:solidFill>
              </a:rPr>
              <a:t>Seed production (spraying)</a:t>
            </a:r>
          </a:p>
          <a:p>
            <a:pPr lvl="1"/>
            <a:r>
              <a:rPr lang="fr-FR" b="1" dirty="0" smtClean="0"/>
              <a:t>Herbicides (2017)</a:t>
            </a:r>
            <a:r>
              <a:rPr lang="fr-FR" sz="4400" dirty="0" smtClean="0"/>
              <a:t/>
            </a:r>
            <a:br>
              <a:rPr lang="fr-FR" sz="4400" dirty="0" smtClean="0"/>
            </a:br>
            <a:r>
              <a:rPr lang="fr-FR" dirty="0" smtClean="0"/>
              <a:t/>
            </a:r>
            <a:br>
              <a:rPr lang="fr-FR" dirty="0" smtClean="0"/>
            </a:br>
            <a:endParaRPr lang="fr-FR" dirty="0"/>
          </a:p>
        </p:txBody>
      </p:sp>
      <p:graphicFrame>
        <p:nvGraphicFramePr>
          <p:cNvPr id="4" name="Espace réservé du contenu 3"/>
          <p:cNvGraphicFramePr>
            <a:graphicFrameLocks noGrp="1"/>
          </p:cNvGraphicFramePr>
          <p:nvPr>
            <p:ph sz="half" idx="2"/>
            <p:extLst>
              <p:ext uri="{D42A27DB-BD31-4B8C-83A1-F6EECF244321}">
                <p14:modId xmlns:p14="http://schemas.microsoft.com/office/powerpoint/2010/main" val="1041545211"/>
              </p:ext>
            </p:extLst>
          </p:nvPr>
        </p:nvGraphicFramePr>
        <p:xfrm>
          <a:off x="179512" y="1665869"/>
          <a:ext cx="8784977" cy="4123357"/>
        </p:xfrm>
        <a:graphic>
          <a:graphicData uri="http://schemas.openxmlformats.org/drawingml/2006/table">
            <a:tbl>
              <a:tblPr firstRow="1" bandRow="1">
                <a:tableStyleId>{5C22544A-7EE6-4342-B048-85BDC9FD1C3A}</a:tableStyleId>
              </a:tblPr>
              <a:tblGrid>
                <a:gridCol w="2610392"/>
                <a:gridCol w="2058195"/>
                <a:gridCol w="2058195"/>
                <a:gridCol w="2058195"/>
              </a:tblGrid>
              <a:tr h="831517">
                <a:tc>
                  <a:txBody>
                    <a:bodyPr/>
                    <a:lstStyle/>
                    <a:p>
                      <a:r>
                        <a:rPr lang="fr-FR" sz="2000" b="1" dirty="0" smtClean="0"/>
                        <a:t>Active</a:t>
                      </a:r>
                      <a:r>
                        <a:rPr lang="fr-FR" sz="2000" b="1" baseline="0" dirty="0" smtClean="0"/>
                        <a:t> s</a:t>
                      </a:r>
                      <a:r>
                        <a:rPr lang="fr-FR" sz="2000" b="1" dirty="0" smtClean="0"/>
                        <a:t>ubstances</a:t>
                      </a:r>
                      <a:endParaRPr lang="fr-FR" sz="2000" b="1" dirty="0"/>
                    </a:p>
                  </a:txBody>
                  <a:tcPr/>
                </a:tc>
                <a:tc>
                  <a:txBody>
                    <a:bodyPr/>
                    <a:lstStyle/>
                    <a:p>
                      <a:r>
                        <a:rPr lang="en-US" sz="2000" b="1" noProof="0" dirty="0" smtClean="0">
                          <a:solidFill>
                            <a:schemeClr val="bg1"/>
                          </a:solidFill>
                        </a:rPr>
                        <a:t>Reevaluation date (EU level)</a:t>
                      </a:r>
                      <a:endParaRPr lang="en-US" sz="2000" b="1" noProof="0" dirty="0">
                        <a:solidFill>
                          <a:schemeClr val="bg1"/>
                        </a:solidFill>
                      </a:endParaRPr>
                    </a:p>
                  </a:txBody>
                  <a:tcPr/>
                </a:tc>
                <a:tc>
                  <a:txBody>
                    <a:bodyPr/>
                    <a:lstStyle/>
                    <a:p>
                      <a:r>
                        <a:rPr lang="en-US" sz="2000" b="1" noProof="0" dirty="0" smtClean="0"/>
                        <a:t>On the substitution list?</a:t>
                      </a:r>
                      <a:endParaRPr lang="en-US" sz="2000" b="1" noProof="0" dirty="0"/>
                    </a:p>
                  </a:txBody>
                  <a:tcPr/>
                </a:tc>
                <a:tc>
                  <a:txBody>
                    <a:bodyPr/>
                    <a:lstStyle/>
                    <a:p>
                      <a:pPr algn="ctr"/>
                      <a:r>
                        <a:rPr lang="en-US" sz="2000" b="1" noProof="0" dirty="0" smtClean="0"/>
                        <a:t>Seed crops</a:t>
                      </a:r>
                      <a:endParaRPr lang="en-US" sz="2000" b="1" noProof="0" dirty="0"/>
                    </a:p>
                  </a:txBody>
                  <a:tcPr/>
                </a:tc>
              </a:tr>
              <a:tr h="364395">
                <a:tc>
                  <a:txBody>
                    <a:bodyPr/>
                    <a:lstStyle/>
                    <a:p>
                      <a:pPr>
                        <a:spcAft>
                          <a:spcPts val="0"/>
                        </a:spcAft>
                      </a:pPr>
                      <a:r>
                        <a:rPr lang="fr-FR" sz="2400" b="1" dirty="0" err="1">
                          <a:solidFill>
                            <a:srgbClr val="FF0000"/>
                          </a:solidFill>
                          <a:effectLst/>
                          <a:latin typeface="Calibri"/>
                          <a:ea typeface="Calibri"/>
                          <a:cs typeface="Times New Roman"/>
                        </a:rPr>
                        <a:t>éthofumesate</a:t>
                      </a:r>
                      <a:endParaRPr lang="fr-FR" sz="2400" b="1" dirty="0">
                        <a:solidFill>
                          <a:srgbClr val="FF0000"/>
                        </a:solidFill>
                        <a:effectLst/>
                        <a:latin typeface="Calibri"/>
                        <a:ea typeface="Calibri"/>
                        <a:cs typeface="Times New Roman"/>
                      </a:endParaRPr>
                    </a:p>
                  </a:txBody>
                  <a:tcPr marL="44450" marR="44450" marT="0" marB="0" anchor="b"/>
                </a:tc>
                <a:tc>
                  <a:txBody>
                    <a:bodyPr/>
                    <a:lstStyle/>
                    <a:p>
                      <a:pPr algn="ctr">
                        <a:spcAft>
                          <a:spcPts val="0"/>
                        </a:spcAft>
                      </a:pPr>
                      <a:r>
                        <a:rPr lang="fr-FR" sz="2400" b="1" dirty="0" smtClean="0">
                          <a:solidFill>
                            <a:schemeClr val="bg2">
                              <a:lumMod val="50000"/>
                            </a:schemeClr>
                          </a:solidFill>
                          <a:effectLst/>
                          <a:latin typeface="Calibri"/>
                          <a:ea typeface="Calibri"/>
                          <a:cs typeface="Times New Roman"/>
                        </a:rPr>
                        <a:t>31/07/2031</a:t>
                      </a:r>
                      <a:endParaRPr lang="fr-FR" sz="2400" b="1" dirty="0">
                        <a:solidFill>
                          <a:schemeClr val="bg2">
                            <a:lumMod val="50000"/>
                          </a:schemeClr>
                        </a:solidFill>
                        <a:effectLst/>
                        <a:latin typeface="Calibri"/>
                        <a:ea typeface="Calibri"/>
                        <a:cs typeface="Times New Roman"/>
                      </a:endParaRPr>
                    </a:p>
                  </a:txBody>
                  <a:tcPr marL="44450" marR="44450" marT="0" marB="0" anchor="b"/>
                </a:tc>
                <a:tc>
                  <a:txBody>
                    <a:bodyPr/>
                    <a:lstStyle/>
                    <a:p>
                      <a:pPr algn="ctr">
                        <a:spcAft>
                          <a:spcPts val="0"/>
                        </a:spcAft>
                      </a:pPr>
                      <a:r>
                        <a:rPr lang="en-US" sz="2400" b="1" noProof="0" dirty="0" smtClean="0">
                          <a:effectLst/>
                          <a:latin typeface="Calibri"/>
                          <a:ea typeface="Calibri"/>
                          <a:cs typeface="Times New Roman"/>
                        </a:rPr>
                        <a:t>no</a:t>
                      </a:r>
                      <a:endParaRPr lang="en-US" sz="2400" b="1" noProof="0" dirty="0">
                        <a:effectLst/>
                        <a:latin typeface="Calibri"/>
                        <a:ea typeface="Calibri"/>
                        <a:cs typeface="Times New Roman"/>
                      </a:endParaRPr>
                    </a:p>
                  </a:txBody>
                  <a:tcPr marL="44450" marR="44450" marT="0" marB="0" anchor="b"/>
                </a:tc>
                <a:tc>
                  <a:txBody>
                    <a:bodyPr/>
                    <a:lstStyle/>
                    <a:p>
                      <a:pPr algn="ctr">
                        <a:spcAft>
                          <a:spcPts val="0"/>
                        </a:spcAft>
                      </a:pPr>
                      <a:r>
                        <a:rPr lang="en-US" sz="2400" b="1" noProof="0" dirty="0" smtClean="0">
                          <a:effectLst/>
                          <a:latin typeface="Calibri"/>
                          <a:ea typeface="Calibri"/>
                          <a:cs typeface="Times New Roman"/>
                        </a:rPr>
                        <a:t>grasses</a:t>
                      </a:r>
                      <a:endParaRPr lang="en-US" sz="2400" b="1" noProof="0" dirty="0">
                        <a:effectLst/>
                        <a:latin typeface="Calibri"/>
                        <a:ea typeface="Calibri"/>
                        <a:cs typeface="Times New Roman"/>
                      </a:endParaRPr>
                    </a:p>
                  </a:txBody>
                  <a:tcPr marL="44450" marR="44450" marT="0" marB="0" anchor="b"/>
                </a:tc>
              </a:tr>
              <a:tr h="364395">
                <a:tc>
                  <a:txBody>
                    <a:bodyPr/>
                    <a:lstStyle/>
                    <a:p>
                      <a:pPr>
                        <a:spcAft>
                          <a:spcPts val="0"/>
                        </a:spcAft>
                      </a:pPr>
                      <a:r>
                        <a:rPr lang="fr-FR" sz="2400" b="1" dirty="0" err="1">
                          <a:solidFill>
                            <a:srgbClr val="FF0000"/>
                          </a:solidFill>
                          <a:effectLst/>
                          <a:latin typeface="Calibri"/>
                          <a:ea typeface="Calibri"/>
                          <a:cs typeface="Times New Roman"/>
                        </a:rPr>
                        <a:t>imazamox</a:t>
                      </a:r>
                      <a:endParaRPr lang="fr-FR" sz="2400" b="1" dirty="0">
                        <a:solidFill>
                          <a:srgbClr val="FF0000"/>
                        </a:solidFill>
                        <a:effectLst/>
                        <a:latin typeface="Calibri"/>
                        <a:ea typeface="Calibri"/>
                        <a:cs typeface="Times New Roman"/>
                      </a:endParaRPr>
                    </a:p>
                  </a:txBody>
                  <a:tcPr marL="44450" marR="44450" marT="0" marB="0" anchor="b"/>
                </a:tc>
                <a:tc>
                  <a:txBody>
                    <a:bodyPr/>
                    <a:lstStyle/>
                    <a:p>
                      <a:pPr algn="ctr">
                        <a:spcAft>
                          <a:spcPts val="0"/>
                        </a:spcAft>
                      </a:pPr>
                      <a:r>
                        <a:rPr lang="fr-FR" sz="2400" b="1" dirty="0" smtClean="0">
                          <a:solidFill>
                            <a:schemeClr val="bg2">
                              <a:lumMod val="50000"/>
                            </a:schemeClr>
                          </a:solidFill>
                          <a:effectLst/>
                          <a:latin typeface="Calibri"/>
                          <a:ea typeface="Calibri"/>
                          <a:cs typeface="Times New Roman"/>
                        </a:rPr>
                        <a:t>31/07/2017</a:t>
                      </a:r>
                      <a:endParaRPr lang="fr-FR" sz="2400" b="1" dirty="0">
                        <a:solidFill>
                          <a:schemeClr val="bg2">
                            <a:lumMod val="50000"/>
                          </a:schemeClr>
                        </a:solidFill>
                        <a:effectLst/>
                        <a:latin typeface="Calibri"/>
                        <a:ea typeface="Calibri"/>
                        <a:cs typeface="Times New Roman"/>
                      </a:endParaRPr>
                    </a:p>
                  </a:txBody>
                  <a:tcPr marL="44450" marR="44450" marT="0" marB="0" anchor="b"/>
                </a:tc>
                <a:tc>
                  <a:txBody>
                    <a:bodyPr/>
                    <a:lstStyle/>
                    <a:p>
                      <a:pPr algn="ctr">
                        <a:spcAft>
                          <a:spcPts val="0"/>
                        </a:spcAft>
                      </a:pPr>
                      <a:r>
                        <a:rPr lang="en-US" sz="2400" b="1" noProof="0" dirty="0" smtClean="0">
                          <a:effectLst/>
                          <a:latin typeface="Calibri"/>
                          <a:ea typeface="Calibri"/>
                          <a:cs typeface="Times New Roman"/>
                        </a:rPr>
                        <a:t>yes</a:t>
                      </a:r>
                      <a:endParaRPr lang="en-US" sz="2400" b="1" noProof="0" dirty="0">
                        <a:effectLst/>
                        <a:latin typeface="Calibri"/>
                        <a:ea typeface="Calibri"/>
                        <a:cs typeface="Times New Roman"/>
                      </a:endParaRPr>
                    </a:p>
                  </a:txBody>
                  <a:tcPr marL="44450" marR="44450" marT="0" marB="0" anchor="b"/>
                </a:tc>
                <a:tc>
                  <a:txBody>
                    <a:bodyPr/>
                    <a:lstStyle/>
                    <a:p>
                      <a:pPr algn="ctr">
                        <a:spcAft>
                          <a:spcPts val="0"/>
                        </a:spcAft>
                      </a:pPr>
                      <a:r>
                        <a:rPr lang="en-US" sz="2400" b="1" noProof="0" dirty="0" err="1" smtClean="0">
                          <a:effectLst/>
                          <a:latin typeface="Calibri"/>
                          <a:ea typeface="Calibri"/>
                          <a:cs typeface="Times New Roman"/>
                        </a:rPr>
                        <a:t>alfafa</a:t>
                      </a:r>
                      <a:r>
                        <a:rPr lang="en-US" sz="2400" b="1" noProof="0" dirty="0" smtClean="0">
                          <a:effectLst/>
                          <a:latin typeface="Calibri"/>
                          <a:ea typeface="Calibri"/>
                          <a:cs typeface="Times New Roman"/>
                        </a:rPr>
                        <a:t> + vegetables*</a:t>
                      </a:r>
                      <a:endParaRPr lang="en-US" sz="2400" b="1" noProof="0" dirty="0">
                        <a:effectLst/>
                        <a:latin typeface="Calibri"/>
                        <a:ea typeface="Calibri"/>
                        <a:cs typeface="Times New Roman"/>
                      </a:endParaRPr>
                    </a:p>
                  </a:txBody>
                  <a:tcPr marL="44450" marR="44450" marT="0" marB="0" anchor="b"/>
                </a:tc>
              </a:tr>
              <a:tr h="364395">
                <a:tc>
                  <a:txBody>
                    <a:bodyPr/>
                    <a:lstStyle/>
                    <a:p>
                      <a:pPr>
                        <a:spcAft>
                          <a:spcPts val="0"/>
                        </a:spcAft>
                      </a:pPr>
                      <a:r>
                        <a:rPr lang="fr-FR" sz="2400" b="1" dirty="0" err="1">
                          <a:solidFill>
                            <a:srgbClr val="FF0000"/>
                          </a:solidFill>
                          <a:effectLst/>
                          <a:latin typeface="Calibri"/>
                          <a:ea typeface="Calibri"/>
                          <a:cs typeface="Times New Roman"/>
                        </a:rPr>
                        <a:t>pendiméthaline</a:t>
                      </a:r>
                      <a:endParaRPr lang="fr-FR" sz="2400" b="1" dirty="0">
                        <a:solidFill>
                          <a:srgbClr val="FF0000"/>
                        </a:solidFill>
                        <a:effectLst/>
                        <a:latin typeface="Calibri"/>
                        <a:ea typeface="Calibri"/>
                        <a:cs typeface="Times New Roman"/>
                      </a:endParaRPr>
                    </a:p>
                  </a:txBody>
                  <a:tcPr marL="44450" marR="44450" marT="0" marB="0" anchor="b"/>
                </a:tc>
                <a:tc>
                  <a:txBody>
                    <a:bodyPr/>
                    <a:lstStyle/>
                    <a:p>
                      <a:pPr algn="ctr">
                        <a:spcAft>
                          <a:spcPts val="0"/>
                        </a:spcAft>
                      </a:pPr>
                      <a:r>
                        <a:rPr lang="fr-FR" sz="2400" b="1" dirty="0" smtClean="0">
                          <a:solidFill>
                            <a:schemeClr val="bg2">
                              <a:lumMod val="50000"/>
                            </a:schemeClr>
                          </a:solidFill>
                          <a:effectLst/>
                          <a:latin typeface="Calibri"/>
                          <a:ea typeface="Calibri"/>
                          <a:cs typeface="Times New Roman"/>
                        </a:rPr>
                        <a:t>31/07/2017 (</a:t>
                      </a:r>
                      <a:r>
                        <a:rPr lang="fr-FR" sz="2400" b="1" smtClean="0">
                          <a:solidFill>
                            <a:schemeClr val="bg2">
                              <a:lumMod val="50000"/>
                            </a:schemeClr>
                          </a:solidFill>
                          <a:effectLst/>
                          <a:latin typeface="Calibri"/>
                          <a:ea typeface="Calibri"/>
                          <a:cs typeface="Times New Roman"/>
                        </a:rPr>
                        <a:t>ré approuvée)</a:t>
                      </a:r>
                      <a:endParaRPr lang="fr-FR" sz="2400" b="1" dirty="0">
                        <a:solidFill>
                          <a:schemeClr val="bg2">
                            <a:lumMod val="50000"/>
                          </a:schemeClr>
                        </a:solidFill>
                        <a:effectLst/>
                        <a:latin typeface="Calibri"/>
                        <a:ea typeface="Calibri"/>
                        <a:cs typeface="Times New Roman"/>
                      </a:endParaRPr>
                    </a:p>
                  </a:txBody>
                  <a:tcPr marL="44450" marR="44450" marT="0" marB="0" anchor="b"/>
                </a:tc>
                <a:tc>
                  <a:txBody>
                    <a:bodyPr/>
                    <a:lstStyle/>
                    <a:p>
                      <a:pPr algn="ctr">
                        <a:spcAft>
                          <a:spcPts val="0"/>
                        </a:spcAft>
                      </a:pPr>
                      <a:r>
                        <a:rPr lang="en-US" sz="2400" b="1" noProof="0" dirty="0" smtClean="0">
                          <a:effectLst/>
                          <a:latin typeface="Calibri"/>
                          <a:ea typeface="Calibri"/>
                          <a:cs typeface="Times New Roman"/>
                        </a:rPr>
                        <a:t>yes</a:t>
                      </a:r>
                      <a:endParaRPr lang="en-US" sz="2400" b="1" noProof="0" dirty="0">
                        <a:effectLst/>
                        <a:latin typeface="Calibri"/>
                        <a:ea typeface="Calibri"/>
                        <a:cs typeface="Times New Roman"/>
                      </a:endParaRPr>
                    </a:p>
                  </a:txBody>
                  <a:tcPr marL="44450" marR="44450" marT="0" marB="0" anchor="b"/>
                </a:tc>
                <a:tc>
                  <a:txBody>
                    <a:bodyPr/>
                    <a:lstStyle/>
                    <a:p>
                      <a:pPr algn="ctr">
                        <a:spcAft>
                          <a:spcPts val="0"/>
                        </a:spcAft>
                      </a:pPr>
                      <a:r>
                        <a:rPr lang="en-US" sz="2400" b="1" noProof="0" dirty="0" smtClean="0">
                          <a:effectLst/>
                          <a:latin typeface="Calibri"/>
                          <a:ea typeface="Calibri"/>
                          <a:cs typeface="Times New Roman"/>
                        </a:rPr>
                        <a:t>vegetables</a:t>
                      </a:r>
                      <a:endParaRPr lang="en-US" sz="2400" b="1" noProof="0" dirty="0">
                        <a:effectLst/>
                        <a:latin typeface="Calibri"/>
                        <a:ea typeface="Calibri"/>
                        <a:cs typeface="Times New Roman"/>
                      </a:endParaRPr>
                    </a:p>
                  </a:txBody>
                  <a:tcPr marL="44450" marR="44450" marT="0" marB="0" anchor="b"/>
                </a:tc>
              </a:tr>
              <a:tr h="116646">
                <a:tc>
                  <a:txBody>
                    <a:bodyPr/>
                    <a:lstStyle/>
                    <a:p>
                      <a:pPr>
                        <a:spcAft>
                          <a:spcPts val="0"/>
                        </a:spcAft>
                      </a:pPr>
                      <a:endParaRPr lang="fr-FR" sz="2400" b="1" dirty="0">
                        <a:effectLst/>
                        <a:latin typeface="Calibri"/>
                        <a:ea typeface="Calibri"/>
                        <a:cs typeface="Times New Roman"/>
                      </a:endParaRPr>
                    </a:p>
                  </a:txBody>
                  <a:tcPr marL="44450" marR="44450" marT="0" marB="0" anchor="b"/>
                </a:tc>
                <a:tc>
                  <a:txBody>
                    <a:bodyPr/>
                    <a:lstStyle/>
                    <a:p>
                      <a:pPr algn="ctr">
                        <a:spcAft>
                          <a:spcPts val="0"/>
                        </a:spcAft>
                      </a:pPr>
                      <a:endParaRPr lang="fr-FR" sz="2400" b="1" dirty="0">
                        <a:solidFill>
                          <a:schemeClr val="bg2">
                            <a:lumMod val="50000"/>
                          </a:schemeClr>
                        </a:solidFill>
                        <a:effectLst/>
                        <a:latin typeface="Calibri"/>
                        <a:ea typeface="Calibri"/>
                        <a:cs typeface="Times New Roman"/>
                      </a:endParaRPr>
                    </a:p>
                  </a:txBody>
                  <a:tcPr marL="44450" marR="44450" marT="0" marB="0" anchor="b"/>
                </a:tc>
                <a:tc>
                  <a:txBody>
                    <a:bodyPr/>
                    <a:lstStyle/>
                    <a:p>
                      <a:pPr algn="ctr">
                        <a:spcAft>
                          <a:spcPts val="0"/>
                        </a:spcAft>
                      </a:pPr>
                      <a:endParaRPr lang="en-US" sz="2400" b="1" noProof="0" dirty="0">
                        <a:effectLst/>
                        <a:latin typeface="Calibri"/>
                        <a:ea typeface="Calibri"/>
                        <a:cs typeface="Times New Roman"/>
                      </a:endParaRPr>
                    </a:p>
                  </a:txBody>
                  <a:tcPr marL="44450" marR="44450" marT="0" marB="0" anchor="b"/>
                </a:tc>
                <a:tc>
                  <a:txBody>
                    <a:bodyPr/>
                    <a:lstStyle/>
                    <a:p>
                      <a:pPr algn="ctr">
                        <a:spcAft>
                          <a:spcPts val="0"/>
                        </a:spcAft>
                      </a:pPr>
                      <a:endParaRPr lang="en-US" sz="2400" b="1" noProof="0" dirty="0">
                        <a:effectLst/>
                        <a:latin typeface="Calibri"/>
                        <a:ea typeface="Calibri"/>
                        <a:cs typeface="Times New Roman"/>
                      </a:endParaRPr>
                    </a:p>
                  </a:txBody>
                  <a:tcPr marL="44450" marR="44450" marT="0" marB="0" anchor="b"/>
                </a:tc>
              </a:tr>
              <a:tr h="364395">
                <a:tc>
                  <a:txBody>
                    <a:bodyPr/>
                    <a:lstStyle/>
                    <a:p>
                      <a:pPr>
                        <a:spcAft>
                          <a:spcPts val="0"/>
                        </a:spcAft>
                      </a:pPr>
                      <a:r>
                        <a:rPr lang="fr-FR" sz="2400" b="1" dirty="0">
                          <a:solidFill>
                            <a:srgbClr val="000000"/>
                          </a:solidFill>
                          <a:effectLst/>
                          <a:latin typeface="Calibri"/>
                          <a:ea typeface="Calibri"/>
                          <a:cs typeface="Times New Roman"/>
                        </a:rPr>
                        <a:t>2,4-DB</a:t>
                      </a:r>
                      <a:endParaRPr lang="fr-FR" sz="2400" b="1" dirty="0">
                        <a:effectLst/>
                        <a:latin typeface="Calibri"/>
                        <a:ea typeface="Calibri"/>
                        <a:cs typeface="Times New Roman"/>
                      </a:endParaRPr>
                    </a:p>
                  </a:txBody>
                  <a:tcPr marL="44450" marR="44450" marT="0" marB="0" anchor="b"/>
                </a:tc>
                <a:tc>
                  <a:txBody>
                    <a:bodyPr/>
                    <a:lstStyle/>
                    <a:p>
                      <a:pPr algn="ctr">
                        <a:spcAft>
                          <a:spcPts val="0"/>
                        </a:spcAft>
                      </a:pPr>
                      <a:r>
                        <a:rPr lang="fr-FR" sz="2400" b="1" dirty="0" smtClean="0">
                          <a:solidFill>
                            <a:schemeClr val="bg2">
                              <a:lumMod val="50000"/>
                            </a:schemeClr>
                          </a:solidFill>
                          <a:effectLst/>
                          <a:latin typeface="Calibri"/>
                          <a:ea typeface="Calibri"/>
                          <a:cs typeface="Times New Roman"/>
                        </a:rPr>
                        <a:t>30/10/2017</a:t>
                      </a:r>
                      <a:endParaRPr lang="fr-FR" sz="2400" b="1" dirty="0">
                        <a:solidFill>
                          <a:schemeClr val="bg2">
                            <a:lumMod val="50000"/>
                          </a:schemeClr>
                        </a:solidFill>
                        <a:effectLst/>
                        <a:latin typeface="Calibri"/>
                        <a:ea typeface="Calibri"/>
                        <a:cs typeface="Times New Roman"/>
                      </a:endParaRPr>
                    </a:p>
                  </a:txBody>
                  <a:tcPr marL="44450" marR="44450" marT="0" marB="0" anchor="b"/>
                </a:tc>
                <a:tc>
                  <a:txBody>
                    <a:bodyPr/>
                    <a:lstStyle/>
                    <a:p>
                      <a:pPr algn="ctr">
                        <a:spcAft>
                          <a:spcPts val="0"/>
                        </a:spcAft>
                      </a:pPr>
                      <a:r>
                        <a:rPr lang="en-US" sz="2400" b="1" noProof="0" dirty="0" smtClean="0">
                          <a:effectLst/>
                          <a:latin typeface="Calibri"/>
                          <a:ea typeface="Calibri"/>
                          <a:cs typeface="Times New Roman"/>
                        </a:rPr>
                        <a:t>no</a:t>
                      </a:r>
                      <a:endParaRPr lang="en-US" sz="2400" b="1" noProof="0" dirty="0">
                        <a:effectLst/>
                        <a:latin typeface="Calibri"/>
                        <a:ea typeface="Calibri"/>
                        <a:cs typeface="Times New Roman"/>
                      </a:endParaRPr>
                    </a:p>
                  </a:txBody>
                  <a:tcPr marL="44450" marR="44450" marT="0" marB="0" anchor="b"/>
                </a:tc>
                <a:tc>
                  <a:txBody>
                    <a:bodyPr/>
                    <a:lstStyle/>
                    <a:p>
                      <a:pPr algn="ctr">
                        <a:spcAft>
                          <a:spcPts val="0"/>
                        </a:spcAft>
                      </a:pPr>
                      <a:r>
                        <a:rPr lang="en-US" sz="2400" b="1" noProof="0" dirty="0" err="1" smtClean="0">
                          <a:effectLst/>
                          <a:latin typeface="Calibri"/>
                          <a:ea typeface="Calibri"/>
                          <a:cs typeface="Times New Roman"/>
                        </a:rPr>
                        <a:t>alfafa</a:t>
                      </a:r>
                      <a:endParaRPr lang="en-US" sz="2400" b="1" noProof="0" dirty="0">
                        <a:effectLst/>
                        <a:latin typeface="Calibri"/>
                        <a:ea typeface="Calibri"/>
                        <a:cs typeface="Times New Roman"/>
                      </a:endParaRPr>
                    </a:p>
                  </a:txBody>
                  <a:tcPr marL="44450" marR="44450" marT="0" marB="0" anchor="b"/>
                </a:tc>
              </a:tr>
              <a:tr h="582494">
                <a:tc>
                  <a:txBody>
                    <a:bodyPr/>
                    <a:lstStyle/>
                    <a:p>
                      <a:pPr>
                        <a:spcAft>
                          <a:spcPts val="0"/>
                        </a:spcAft>
                      </a:pPr>
                      <a:r>
                        <a:rPr lang="fr-FR" sz="2400" b="1" dirty="0" err="1">
                          <a:solidFill>
                            <a:srgbClr val="000000"/>
                          </a:solidFill>
                          <a:effectLst/>
                          <a:latin typeface="Calibri"/>
                          <a:ea typeface="Calibri"/>
                          <a:cs typeface="Times New Roman"/>
                        </a:rPr>
                        <a:t>iodosulfuron</a:t>
                      </a:r>
                      <a:r>
                        <a:rPr lang="fr-FR" sz="2400" b="1" dirty="0">
                          <a:solidFill>
                            <a:srgbClr val="000000"/>
                          </a:solidFill>
                          <a:effectLst/>
                          <a:latin typeface="Calibri"/>
                          <a:ea typeface="Calibri"/>
                          <a:cs typeface="Times New Roman"/>
                        </a:rPr>
                        <a:t> </a:t>
                      </a:r>
                      <a:r>
                        <a:rPr lang="fr-FR" sz="2400" b="1" dirty="0" err="1">
                          <a:solidFill>
                            <a:srgbClr val="000000"/>
                          </a:solidFill>
                          <a:effectLst/>
                          <a:latin typeface="Calibri"/>
                          <a:ea typeface="Calibri"/>
                          <a:cs typeface="Times New Roman"/>
                        </a:rPr>
                        <a:t>methyl</a:t>
                      </a:r>
                      <a:r>
                        <a:rPr lang="fr-FR" sz="2400" b="1" dirty="0">
                          <a:solidFill>
                            <a:srgbClr val="000000"/>
                          </a:solidFill>
                          <a:effectLst/>
                          <a:latin typeface="Calibri"/>
                          <a:ea typeface="Calibri"/>
                          <a:cs typeface="Times New Roman"/>
                        </a:rPr>
                        <a:t> sodium</a:t>
                      </a:r>
                      <a:endParaRPr lang="fr-FR" sz="2400" b="1" dirty="0">
                        <a:effectLst/>
                        <a:latin typeface="Calibri"/>
                        <a:ea typeface="Calibri"/>
                        <a:cs typeface="Times New Roman"/>
                      </a:endParaRPr>
                    </a:p>
                  </a:txBody>
                  <a:tcPr marL="44450" marR="44450" marT="0" marB="0" anchor="b"/>
                </a:tc>
                <a:tc>
                  <a:txBody>
                    <a:bodyPr/>
                    <a:lstStyle/>
                    <a:p>
                      <a:pPr algn="ctr">
                        <a:spcAft>
                          <a:spcPts val="0"/>
                        </a:spcAft>
                      </a:pPr>
                      <a:r>
                        <a:rPr lang="fr-FR" sz="2400" b="1" dirty="0" smtClean="0">
                          <a:solidFill>
                            <a:schemeClr val="bg2">
                              <a:lumMod val="50000"/>
                            </a:schemeClr>
                          </a:solidFill>
                          <a:effectLst/>
                          <a:latin typeface="Calibri"/>
                          <a:ea typeface="Calibri"/>
                          <a:cs typeface="Times New Roman"/>
                        </a:rPr>
                        <a:t>31/10/2032</a:t>
                      </a:r>
                      <a:endParaRPr lang="fr-FR" sz="2400" b="1" dirty="0">
                        <a:solidFill>
                          <a:schemeClr val="bg2">
                            <a:lumMod val="50000"/>
                          </a:schemeClr>
                        </a:solidFill>
                        <a:effectLst/>
                        <a:latin typeface="Calibri"/>
                        <a:ea typeface="Calibri"/>
                        <a:cs typeface="Times New Roman"/>
                      </a:endParaRPr>
                    </a:p>
                  </a:txBody>
                  <a:tcPr marL="44450" marR="44450" marT="0" marB="0" anchor="b"/>
                </a:tc>
                <a:tc>
                  <a:txBody>
                    <a:bodyPr/>
                    <a:lstStyle/>
                    <a:p>
                      <a:pPr algn="ctr">
                        <a:spcAft>
                          <a:spcPts val="0"/>
                        </a:spcAft>
                      </a:pPr>
                      <a:r>
                        <a:rPr lang="en-US" sz="2400" b="1" noProof="0" dirty="0" smtClean="0">
                          <a:effectLst/>
                          <a:latin typeface="Calibri"/>
                          <a:ea typeface="Calibri"/>
                          <a:cs typeface="Times New Roman"/>
                        </a:rPr>
                        <a:t>no</a:t>
                      </a:r>
                      <a:endParaRPr lang="en-US" sz="2400" b="1" noProof="0" dirty="0">
                        <a:effectLst/>
                        <a:latin typeface="Calibri"/>
                        <a:ea typeface="Calibri"/>
                        <a:cs typeface="Times New Roman"/>
                      </a:endParaRPr>
                    </a:p>
                  </a:txBody>
                  <a:tcPr marL="44450" marR="44450" marT="0" marB="0" anchor="b"/>
                </a:tc>
                <a:tc>
                  <a:txBody>
                    <a:bodyPr/>
                    <a:lstStyle/>
                    <a:p>
                      <a:pPr algn="ctr">
                        <a:spcAft>
                          <a:spcPts val="0"/>
                        </a:spcAft>
                      </a:pPr>
                      <a:r>
                        <a:rPr lang="en-US" sz="2400" b="1" noProof="0" dirty="0" smtClean="0">
                          <a:effectLst/>
                          <a:latin typeface="Calibri"/>
                          <a:ea typeface="Calibri"/>
                          <a:cs typeface="Times New Roman"/>
                        </a:rPr>
                        <a:t>grasses</a:t>
                      </a:r>
                      <a:endParaRPr lang="en-US" sz="2400" b="1" noProof="0" dirty="0">
                        <a:effectLst/>
                        <a:latin typeface="Calibri"/>
                        <a:ea typeface="Calibri"/>
                        <a:cs typeface="Times New Roman"/>
                      </a:endParaRPr>
                    </a:p>
                  </a:txBody>
                  <a:tcPr marL="44450" marR="44450" marT="0" marB="0" anchor="b"/>
                </a:tc>
              </a:tr>
            </a:tbl>
          </a:graphicData>
        </a:graphic>
      </p:graphicFrame>
      <p:sp>
        <p:nvSpPr>
          <p:cNvPr id="3" name="Espace réservé du numéro de diapositive 2"/>
          <p:cNvSpPr>
            <a:spLocks noGrp="1"/>
          </p:cNvSpPr>
          <p:nvPr>
            <p:ph type="sldNum" sz="quarter" idx="12"/>
          </p:nvPr>
        </p:nvSpPr>
        <p:spPr/>
        <p:txBody>
          <a:bodyPr/>
          <a:lstStyle/>
          <a:p>
            <a:fld id="{41397532-B625-46CA-B846-E910C9E768DC}" type="slidenum">
              <a:rPr lang="nl-NL" smtClean="0"/>
              <a:t>11</a:t>
            </a:fld>
            <a:endParaRPr lang="nl-NL"/>
          </a:p>
        </p:txBody>
      </p:sp>
      <p:sp>
        <p:nvSpPr>
          <p:cNvPr id="5" name="ZoneTexte 4"/>
          <p:cNvSpPr txBox="1"/>
          <p:nvPr/>
        </p:nvSpPr>
        <p:spPr>
          <a:xfrm>
            <a:off x="354908" y="5805264"/>
            <a:ext cx="5657252" cy="369332"/>
          </a:xfrm>
          <a:prstGeom prst="rect">
            <a:avLst/>
          </a:prstGeom>
          <a:noFill/>
        </p:spPr>
        <p:txBody>
          <a:bodyPr wrap="square" rtlCol="0">
            <a:spAutoFit/>
          </a:bodyPr>
          <a:lstStyle/>
          <a:p>
            <a:r>
              <a:rPr lang="en-US" dirty="0" smtClean="0"/>
              <a:t>* Vegetables + aromatic – medicinal plants + flowers</a:t>
            </a:r>
            <a:endParaRPr lang="en-US" dirty="0"/>
          </a:p>
        </p:txBody>
      </p:sp>
    </p:spTree>
    <p:extLst>
      <p:ext uri="{BB962C8B-B14F-4D97-AF65-F5344CB8AC3E}">
        <p14:creationId xmlns:p14="http://schemas.microsoft.com/office/powerpoint/2010/main" val="27785816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323528" y="-243408"/>
            <a:ext cx="8229600" cy="935038"/>
          </a:xfrm>
        </p:spPr>
        <p:txBody>
          <a:bodyPr>
            <a:normAutofit fontScale="90000"/>
          </a:bodyPr>
          <a:lstStyle/>
          <a:p>
            <a:pPr eaLnBrk="1" hangingPunct="1">
              <a:defRPr/>
            </a:pPr>
            <a:r>
              <a:rPr lang="fr-FR" b="1" dirty="0"/>
              <a:t>Active </a:t>
            </a:r>
            <a:r>
              <a:rPr lang="en-US" b="1" dirty="0" smtClean="0"/>
              <a:t>substances/reevaluation</a:t>
            </a:r>
            <a:r>
              <a:rPr lang="fr-FR" b="1" dirty="0" smtClean="0"/>
              <a:t> </a:t>
            </a:r>
            <a:r>
              <a:rPr lang="fr-FR" b="1" dirty="0"/>
              <a:t>dates </a:t>
            </a:r>
            <a:endParaRPr lang="fr-FR" dirty="0" smtClean="0"/>
          </a:p>
        </p:txBody>
      </p:sp>
      <p:sp>
        <p:nvSpPr>
          <p:cNvPr id="2" name="Espace réservé du contenu 1"/>
          <p:cNvSpPr>
            <a:spLocks noGrp="1"/>
          </p:cNvSpPr>
          <p:nvPr>
            <p:ph sz="half" idx="1"/>
          </p:nvPr>
        </p:nvSpPr>
        <p:spPr>
          <a:xfrm>
            <a:off x="179512" y="620688"/>
            <a:ext cx="8614792" cy="5336108"/>
          </a:xfrm>
        </p:spPr>
        <p:txBody>
          <a:bodyPr>
            <a:normAutofit/>
          </a:bodyPr>
          <a:lstStyle/>
          <a:p>
            <a:r>
              <a:rPr lang="en-US" b="1" dirty="0" smtClean="0">
                <a:solidFill>
                  <a:srgbClr val="00B0F0"/>
                </a:solidFill>
              </a:rPr>
              <a:t>Seed production (spraying)</a:t>
            </a:r>
          </a:p>
          <a:p>
            <a:pPr lvl="1"/>
            <a:r>
              <a:rPr lang="fr-FR" b="1" dirty="0" smtClean="0"/>
              <a:t>Herbicides (2017-2018)</a:t>
            </a:r>
            <a:r>
              <a:rPr lang="fr-FR" dirty="0" smtClean="0"/>
              <a:t/>
            </a:r>
            <a:br>
              <a:rPr lang="fr-FR" dirty="0" smtClean="0"/>
            </a:br>
            <a:r>
              <a:rPr lang="fr-FR" dirty="0" smtClean="0"/>
              <a:t/>
            </a:r>
            <a:br>
              <a:rPr lang="fr-FR" dirty="0" smtClean="0"/>
            </a:br>
            <a:endParaRPr lang="fr-FR" dirty="0"/>
          </a:p>
        </p:txBody>
      </p:sp>
      <p:graphicFrame>
        <p:nvGraphicFramePr>
          <p:cNvPr id="4" name="Espace réservé du contenu 3"/>
          <p:cNvGraphicFramePr>
            <a:graphicFrameLocks noGrp="1"/>
          </p:cNvGraphicFramePr>
          <p:nvPr>
            <p:ph sz="half" idx="2"/>
            <p:extLst>
              <p:ext uri="{D42A27DB-BD31-4B8C-83A1-F6EECF244321}">
                <p14:modId xmlns:p14="http://schemas.microsoft.com/office/powerpoint/2010/main" val="1898597009"/>
              </p:ext>
            </p:extLst>
          </p:nvPr>
        </p:nvGraphicFramePr>
        <p:xfrm>
          <a:off x="395535" y="1340768"/>
          <a:ext cx="8748464" cy="4928205"/>
        </p:xfrm>
        <a:graphic>
          <a:graphicData uri="http://schemas.openxmlformats.org/drawingml/2006/table">
            <a:tbl>
              <a:tblPr firstRow="1" bandRow="1">
                <a:tableStyleId>{5C22544A-7EE6-4342-B048-85BDC9FD1C3A}</a:tableStyleId>
              </a:tblPr>
              <a:tblGrid>
                <a:gridCol w="2573879"/>
                <a:gridCol w="2058195"/>
                <a:gridCol w="2058195"/>
                <a:gridCol w="2058195"/>
              </a:tblGrid>
              <a:tr h="831517">
                <a:tc>
                  <a:txBody>
                    <a:bodyPr/>
                    <a:lstStyle/>
                    <a:p>
                      <a:r>
                        <a:rPr lang="fr-FR" sz="2400" b="1" dirty="0" smtClean="0"/>
                        <a:t>Active</a:t>
                      </a:r>
                      <a:r>
                        <a:rPr lang="fr-FR" sz="2400" b="1" baseline="0" dirty="0" smtClean="0"/>
                        <a:t> s</a:t>
                      </a:r>
                      <a:r>
                        <a:rPr lang="fr-FR" sz="2400" b="1" dirty="0" smtClean="0"/>
                        <a:t>ubstances</a:t>
                      </a:r>
                      <a:endParaRPr lang="fr-FR" sz="2400" b="1" dirty="0"/>
                    </a:p>
                  </a:txBody>
                  <a:tcPr/>
                </a:tc>
                <a:tc>
                  <a:txBody>
                    <a:bodyPr/>
                    <a:lstStyle/>
                    <a:p>
                      <a:r>
                        <a:rPr lang="en-US" sz="2400" b="1" noProof="0" dirty="0" smtClean="0">
                          <a:solidFill>
                            <a:schemeClr val="bg1"/>
                          </a:solidFill>
                        </a:rPr>
                        <a:t>Reevaluation date (EU level)</a:t>
                      </a:r>
                      <a:endParaRPr lang="en-US" sz="2400" b="1" noProof="0" dirty="0">
                        <a:solidFill>
                          <a:schemeClr val="bg1"/>
                        </a:solidFill>
                      </a:endParaRPr>
                    </a:p>
                  </a:txBody>
                  <a:tcPr/>
                </a:tc>
                <a:tc>
                  <a:txBody>
                    <a:bodyPr/>
                    <a:lstStyle/>
                    <a:p>
                      <a:r>
                        <a:rPr lang="en-US" sz="2400" b="1" noProof="0" dirty="0" smtClean="0"/>
                        <a:t>On the substitution list?</a:t>
                      </a:r>
                      <a:endParaRPr lang="en-US" sz="2400" b="1" noProof="0" dirty="0"/>
                    </a:p>
                  </a:txBody>
                  <a:tcPr/>
                </a:tc>
                <a:tc>
                  <a:txBody>
                    <a:bodyPr/>
                    <a:lstStyle/>
                    <a:p>
                      <a:pPr algn="ctr"/>
                      <a:r>
                        <a:rPr lang="en-US" sz="2400" b="1" noProof="0" dirty="0" smtClean="0"/>
                        <a:t>Seed crops</a:t>
                      </a:r>
                      <a:endParaRPr lang="en-US" sz="2400" b="1" noProof="0" dirty="0"/>
                    </a:p>
                  </a:txBody>
                  <a:tcPr/>
                </a:tc>
              </a:tr>
              <a:tr h="364395">
                <a:tc>
                  <a:txBody>
                    <a:bodyPr/>
                    <a:lstStyle/>
                    <a:p>
                      <a:pPr>
                        <a:spcAft>
                          <a:spcPts val="0"/>
                        </a:spcAft>
                      </a:pPr>
                      <a:r>
                        <a:rPr lang="fr-FR" sz="2000" b="1" dirty="0" err="1">
                          <a:solidFill>
                            <a:srgbClr val="FF0000"/>
                          </a:solidFill>
                          <a:effectLst/>
                          <a:latin typeface="Calibri"/>
                          <a:ea typeface="Calibri"/>
                          <a:cs typeface="Times New Roman"/>
                        </a:rPr>
                        <a:t>propyzamide</a:t>
                      </a:r>
                      <a:endParaRPr lang="fr-FR" sz="2000" b="1" dirty="0">
                        <a:solidFill>
                          <a:srgbClr val="FF0000"/>
                        </a:solidFill>
                        <a:effectLst/>
                        <a:latin typeface="Calibri"/>
                        <a:ea typeface="Calibri"/>
                        <a:cs typeface="Times New Roman"/>
                      </a:endParaRPr>
                    </a:p>
                  </a:txBody>
                  <a:tcPr marL="44450" marR="44450" marT="0" marB="0" anchor="ctr"/>
                </a:tc>
                <a:tc>
                  <a:txBody>
                    <a:bodyPr/>
                    <a:lstStyle/>
                    <a:p>
                      <a:pPr algn="ctr">
                        <a:spcAft>
                          <a:spcPts val="0"/>
                        </a:spcAft>
                      </a:pPr>
                      <a:r>
                        <a:rPr lang="fr-FR" sz="2000" b="1" dirty="0" smtClean="0">
                          <a:solidFill>
                            <a:schemeClr val="bg2">
                              <a:lumMod val="50000"/>
                            </a:schemeClr>
                          </a:solidFill>
                          <a:effectLst/>
                          <a:latin typeface="Calibri"/>
                          <a:ea typeface="Calibri"/>
                          <a:cs typeface="Times New Roman"/>
                        </a:rPr>
                        <a:t>31/01/2018</a:t>
                      </a:r>
                      <a:endParaRPr lang="fr-FR" sz="2000" b="1" dirty="0">
                        <a:solidFill>
                          <a:schemeClr val="bg2">
                            <a:lumMod val="50000"/>
                          </a:schemeClr>
                        </a:solidFill>
                        <a:effectLst/>
                        <a:latin typeface="Calibri"/>
                        <a:ea typeface="Calibri"/>
                        <a:cs typeface="Times New Roman"/>
                      </a:endParaRPr>
                    </a:p>
                  </a:txBody>
                  <a:tcPr marL="44450" marR="44450" marT="0" marB="0" anchor="ctr"/>
                </a:tc>
                <a:tc>
                  <a:txBody>
                    <a:bodyPr/>
                    <a:lstStyle/>
                    <a:p>
                      <a:pPr algn="ctr">
                        <a:spcAft>
                          <a:spcPts val="0"/>
                        </a:spcAft>
                      </a:pPr>
                      <a:r>
                        <a:rPr lang="fr-FR" sz="2000" b="1" dirty="0" smtClean="0">
                          <a:effectLst/>
                          <a:latin typeface="Calibri"/>
                          <a:ea typeface="Calibri"/>
                          <a:cs typeface="Times New Roman"/>
                        </a:rPr>
                        <a:t>no</a:t>
                      </a:r>
                      <a:endParaRPr lang="fr-FR" sz="2000" b="1" dirty="0">
                        <a:effectLst/>
                        <a:latin typeface="Calibri"/>
                        <a:ea typeface="Calibri"/>
                        <a:cs typeface="Times New Roman"/>
                      </a:endParaRPr>
                    </a:p>
                  </a:txBody>
                  <a:tcPr marL="44450" marR="44450" marT="0" marB="0" anchor="b"/>
                </a:tc>
                <a:tc>
                  <a:txBody>
                    <a:bodyPr/>
                    <a:lstStyle/>
                    <a:p>
                      <a:pPr algn="ctr">
                        <a:spcAft>
                          <a:spcPts val="0"/>
                        </a:spcAft>
                      </a:pPr>
                      <a:r>
                        <a:rPr lang="fr-FR" sz="2000" b="1" dirty="0" err="1" smtClean="0">
                          <a:effectLst/>
                          <a:latin typeface="Calibri"/>
                          <a:ea typeface="Calibri"/>
                          <a:cs typeface="Times New Roman"/>
                        </a:rPr>
                        <a:t>vegetables</a:t>
                      </a:r>
                      <a:endParaRPr lang="fr-FR" sz="2000" b="1" dirty="0">
                        <a:effectLst/>
                        <a:latin typeface="Calibri"/>
                        <a:ea typeface="Calibri"/>
                        <a:cs typeface="Times New Roman"/>
                      </a:endParaRPr>
                    </a:p>
                  </a:txBody>
                  <a:tcPr marL="44450" marR="44450" marT="0" marB="0" anchor="b"/>
                </a:tc>
              </a:tr>
              <a:tr h="364395">
                <a:tc>
                  <a:txBody>
                    <a:bodyPr/>
                    <a:lstStyle/>
                    <a:p>
                      <a:pPr>
                        <a:spcAft>
                          <a:spcPts val="0"/>
                        </a:spcAft>
                      </a:pPr>
                      <a:r>
                        <a:rPr lang="fr-FR" sz="2000" b="1" dirty="0" err="1">
                          <a:solidFill>
                            <a:srgbClr val="FF0000"/>
                          </a:solidFill>
                          <a:effectLst/>
                          <a:latin typeface="Calibri"/>
                          <a:ea typeface="Calibri"/>
                          <a:cs typeface="Times New Roman"/>
                        </a:rPr>
                        <a:t>bentazone</a:t>
                      </a:r>
                      <a:endParaRPr lang="fr-FR" sz="2000" b="1" dirty="0">
                        <a:solidFill>
                          <a:srgbClr val="FF0000"/>
                        </a:solidFill>
                        <a:effectLst/>
                        <a:latin typeface="Calibri"/>
                        <a:ea typeface="Calibri"/>
                        <a:cs typeface="Times New Roman"/>
                      </a:endParaRPr>
                    </a:p>
                  </a:txBody>
                  <a:tcPr marL="44450" marR="44450" marT="0" marB="0" anchor="b"/>
                </a:tc>
                <a:tc>
                  <a:txBody>
                    <a:bodyPr/>
                    <a:lstStyle/>
                    <a:p>
                      <a:pPr algn="ctr">
                        <a:spcAft>
                          <a:spcPts val="0"/>
                        </a:spcAft>
                      </a:pPr>
                      <a:r>
                        <a:rPr lang="fr-FR" sz="2000" b="1" dirty="0" smtClean="0">
                          <a:solidFill>
                            <a:srgbClr val="000000"/>
                          </a:solidFill>
                          <a:effectLst/>
                          <a:latin typeface="Calibri"/>
                          <a:ea typeface="Calibri"/>
                          <a:cs typeface="Times New Roman"/>
                        </a:rPr>
                        <a:t>30/06/2017</a:t>
                      </a:r>
                      <a:endParaRPr lang="fr-FR" sz="2000" b="1" dirty="0">
                        <a:effectLst/>
                        <a:latin typeface="Calibri"/>
                        <a:ea typeface="Calibri"/>
                        <a:cs typeface="Times New Roman"/>
                      </a:endParaRPr>
                    </a:p>
                  </a:txBody>
                  <a:tcPr marL="44450" marR="44450" marT="0" marB="0" anchor="b"/>
                </a:tc>
                <a:tc>
                  <a:txBody>
                    <a:bodyPr/>
                    <a:lstStyle/>
                    <a:p>
                      <a:pPr algn="ctr">
                        <a:spcAft>
                          <a:spcPts val="0"/>
                        </a:spcAft>
                      </a:pPr>
                      <a:r>
                        <a:rPr lang="fr-FR" sz="2000" b="1" dirty="0" smtClean="0">
                          <a:effectLst/>
                          <a:latin typeface="+mn-lt"/>
                          <a:ea typeface="Calibri"/>
                          <a:cs typeface="Times New Roman"/>
                        </a:rPr>
                        <a:t>no </a:t>
                      </a:r>
                      <a:r>
                        <a:rPr lang="fr-FR" sz="1600" b="0" dirty="0" smtClean="0">
                          <a:effectLst/>
                          <a:latin typeface="+mn-lt"/>
                          <a:ea typeface="Calibri"/>
                          <a:cs typeface="Times New Roman"/>
                        </a:rPr>
                        <a:t>(</a:t>
                      </a:r>
                      <a:r>
                        <a:rPr lang="fr-FR" sz="1600" b="0" kern="1200" dirty="0" smtClean="0">
                          <a:solidFill>
                            <a:schemeClr val="dk1"/>
                          </a:solidFill>
                          <a:effectLst/>
                          <a:latin typeface="+mn-lt"/>
                          <a:ea typeface="Calibri"/>
                          <a:cs typeface="Times New Roman"/>
                        </a:rPr>
                        <a:t>but </a:t>
                      </a:r>
                      <a:r>
                        <a:rPr lang="en-US" sz="1600" b="0" kern="1200" dirty="0" smtClean="0">
                          <a:solidFill>
                            <a:schemeClr val="dk1"/>
                          </a:solidFill>
                          <a:effectLst/>
                          <a:latin typeface="+mn-lt"/>
                          <a:ea typeface="Calibri"/>
                          <a:cs typeface="Times New Roman"/>
                        </a:rPr>
                        <a:t>water transfer risk)</a:t>
                      </a:r>
                      <a:endParaRPr lang="fr-FR" sz="1600" b="0" dirty="0">
                        <a:effectLst/>
                        <a:latin typeface="Calibri"/>
                        <a:ea typeface="Calibri"/>
                        <a:cs typeface="Times New Roman"/>
                      </a:endParaRPr>
                    </a:p>
                  </a:txBody>
                  <a:tcPr marL="44450" marR="44450" marT="0" marB="0" anchor="b"/>
                </a:tc>
                <a:tc>
                  <a:txBody>
                    <a:bodyPr/>
                    <a:lstStyle/>
                    <a:p>
                      <a:pPr algn="ctr">
                        <a:spcAft>
                          <a:spcPts val="0"/>
                        </a:spcAft>
                      </a:pPr>
                      <a:r>
                        <a:rPr lang="fr-FR" sz="2000" b="1" kern="1200" dirty="0" err="1" smtClean="0">
                          <a:solidFill>
                            <a:schemeClr val="dk1"/>
                          </a:solidFill>
                          <a:effectLst/>
                          <a:latin typeface="Calibri"/>
                          <a:ea typeface="Calibri"/>
                          <a:cs typeface="Times New Roman"/>
                        </a:rPr>
                        <a:t>vegetables</a:t>
                      </a:r>
                      <a:r>
                        <a:rPr lang="fr-FR" sz="2000" b="1" kern="1200" dirty="0" smtClean="0">
                          <a:solidFill>
                            <a:schemeClr val="dk1"/>
                          </a:solidFill>
                          <a:effectLst/>
                          <a:latin typeface="Calibri"/>
                          <a:ea typeface="Calibri"/>
                          <a:cs typeface="Times New Roman"/>
                        </a:rPr>
                        <a:t> + </a:t>
                      </a:r>
                      <a:r>
                        <a:rPr lang="fr-FR" sz="2000" b="1" kern="1200" dirty="0" err="1" smtClean="0">
                          <a:solidFill>
                            <a:schemeClr val="dk1"/>
                          </a:solidFill>
                          <a:effectLst/>
                          <a:latin typeface="Calibri"/>
                          <a:ea typeface="Calibri"/>
                          <a:cs typeface="Times New Roman"/>
                        </a:rPr>
                        <a:t>legumes</a:t>
                      </a:r>
                      <a:endParaRPr lang="fr-FR" sz="2000" b="1" kern="1200" dirty="0">
                        <a:solidFill>
                          <a:schemeClr val="dk1"/>
                        </a:solidFill>
                        <a:effectLst/>
                        <a:latin typeface="Calibri"/>
                        <a:ea typeface="Calibri"/>
                        <a:cs typeface="Times New Roman"/>
                      </a:endParaRPr>
                    </a:p>
                  </a:txBody>
                  <a:tcPr marL="44450" marR="44450" marT="0" marB="0" anchor="b"/>
                </a:tc>
              </a:tr>
              <a:tr h="364395">
                <a:tc>
                  <a:txBody>
                    <a:bodyPr/>
                    <a:lstStyle/>
                    <a:p>
                      <a:pPr>
                        <a:spcAft>
                          <a:spcPts val="0"/>
                        </a:spcAft>
                      </a:pPr>
                      <a:r>
                        <a:rPr lang="fr-FR" sz="2000" b="1" dirty="0" err="1">
                          <a:solidFill>
                            <a:srgbClr val="000000"/>
                          </a:solidFill>
                          <a:effectLst/>
                          <a:latin typeface="Calibri"/>
                          <a:ea typeface="Calibri"/>
                          <a:cs typeface="Times New Roman"/>
                        </a:rPr>
                        <a:t>flupyrsulfuron</a:t>
                      </a:r>
                      <a:r>
                        <a:rPr lang="fr-FR" sz="2000" b="1" dirty="0">
                          <a:solidFill>
                            <a:srgbClr val="000000"/>
                          </a:solidFill>
                          <a:effectLst/>
                          <a:latin typeface="Calibri"/>
                          <a:ea typeface="Calibri"/>
                          <a:cs typeface="Times New Roman"/>
                        </a:rPr>
                        <a:t>-méthyle</a:t>
                      </a:r>
                      <a:endParaRPr lang="fr-FR" sz="2000" b="1" dirty="0">
                        <a:effectLst/>
                        <a:latin typeface="Calibri"/>
                        <a:ea typeface="Calibri"/>
                        <a:cs typeface="Times New Roman"/>
                      </a:endParaRPr>
                    </a:p>
                  </a:txBody>
                  <a:tcPr marL="44450" marR="44450" marT="0" marB="0" anchor="b"/>
                </a:tc>
                <a:tc>
                  <a:txBody>
                    <a:bodyPr/>
                    <a:lstStyle/>
                    <a:p>
                      <a:pPr algn="ctr">
                        <a:spcAft>
                          <a:spcPts val="0"/>
                        </a:spcAft>
                      </a:pPr>
                      <a:r>
                        <a:rPr lang="fr-FR" sz="2000" b="1" dirty="0" smtClean="0">
                          <a:solidFill>
                            <a:srgbClr val="000000"/>
                          </a:solidFill>
                          <a:effectLst/>
                          <a:latin typeface="Calibri"/>
                          <a:ea typeface="Calibri"/>
                          <a:cs typeface="Times New Roman"/>
                        </a:rPr>
                        <a:t>30/06/2017</a:t>
                      </a:r>
                      <a:endParaRPr lang="fr-FR" sz="2000" b="1" dirty="0">
                        <a:effectLst/>
                        <a:latin typeface="Calibri"/>
                        <a:ea typeface="Calibri"/>
                        <a:cs typeface="Times New Roman"/>
                      </a:endParaRPr>
                    </a:p>
                  </a:txBody>
                  <a:tcPr marL="44450" marR="44450" marT="0" marB="0" anchor="b"/>
                </a:tc>
                <a:tc>
                  <a:txBody>
                    <a:bodyPr/>
                    <a:lstStyle/>
                    <a:p>
                      <a:pPr algn="ctr">
                        <a:spcAft>
                          <a:spcPts val="0"/>
                        </a:spcAft>
                      </a:pPr>
                      <a:r>
                        <a:rPr lang="fr-FR" sz="2000" b="1" dirty="0" smtClean="0">
                          <a:effectLst/>
                          <a:latin typeface="Calibri"/>
                          <a:ea typeface="Calibri"/>
                          <a:cs typeface="Times New Roman"/>
                        </a:rPr>
                        <a:t>no</a:t>
                      </a:r>
                      <a:endParaRPr lang="fr-FR" sz="2000" b="1" dirty="0">
                        <a:effectLst/>
                        <a:latin typeface="Calibri"/>
                        <a:ea typeface="Calibri"/>
                        <a:cs typeface="Times New Roman"/>
                      </a:endParaRPr>
                    </a:p>
                  </a:txBody>
                  <a:tcPr marL="44450" marR="44450" marT="0" marB="0" anchor="b"/>
                </a:tc>
                <a:tc>
                  <a:txBody>
                    <a:bodyPr/>
                    <a:lstStyle/>
                    <a:p>
                      <a:pPr algn="ctr">
                        <a:spcAft>
                          <a:spcPts val="0"/>
                        </a:spcAft>
                      </a:pPr>
                      <a:r>
                        <a:rPr lang="fr-FR" sz="2000" b="1" dirty="0" smtClean="0">
                          <a:effectLst/>
                          <a:latin typeface="Calibri"/>
                          <a:ea typeface="Calibri"/>
                          <a:cs typeface="Times New Roman"/>
                        </a:rPr>
                        <a:t>grasses</a:t>
                      </a:r>
                      <a:endParaRPr lang="fr-FR" sz="2000" b="1" dirty="0">
                        <a:effectLst/>
                        <a:latin typeface="Calibri"/>
                        <a:ea typeface="Calibri"/>
                        <a:cs typeface="Times New Roman"/>
                      </a:endParaRPr>
                    </a:p>
                  </a:txBody>
                  <a:tcPr marL="44450" marR="44450" marT="0" marB="0" anchor="b"/>
                </a:tc>
              </a:tr>
              <a:tr h="364395">
                <a:tc>
                  <a:txBody>
                    <a:bodyPr/>
                    <a:lstStyle/>
                    <a:p>
                      <a:pPr>
                        <a:spcAft>
                          <a:spcPts val="0"/>
                        </a:spcAft>
                      </a:pPr>
                      <a:r>
                        <a:rPr lang="fr-FR" sz="2000" b="1" dirty="0" err="1">
                          <a:solidFill>
                            <a:srgbClr val="000000"/>
                          </a:solidFill>
                          <a:effectLst/>
                          <a:latin typeface="Calibri"/>
                          <a:ea typeface="Calibri"/>
                          <a:cs typeface="Times New Roman"/>
                        </a:rPr>
                        <a:t>thifensulfuron</a:t>
                      </a:r>
                      <a:r>
                        <a:rPr lang="fr-FR" sz="2000" b="1" dirty="0">
                          <a:solidFill>
                            <a:srgbClr val="000000"/>
                          </a:solidFill>
                          <a:effectLst/>
                          <a:latin typeface="Calibri"/>
                          <a:ea typeface="Calibri"/>
                          <a:cs typeface="Times New Roman"/>
                        </a:rPr>
                        <a:t>-méthyle</a:t>
                      </a:r>
                      <a:endParaRPr lang="fr-FR" sz="2000" b="1" dirty="0">
                        <a:effectLst/>
                        <a:latin typeface="Calibri"/>
                        <a:ea typeface="Calibri"/>
                        <a:cs typeface="Times New Roman"/>
                      </a:endParaRPr>
                    </a:p>
                  </a:txBody>
                  <a:tcPr marL="44450" marR="44450" marT="0" marB="0" anchor="b"/>
                </a:tc>
                <a:tc>
                  <a:txBody>
                    <a:bodyPr/>
                    <a:lstStyle/>
                    <a:p>
                      <a:pPr algn="ctr">
                        <a:spcAft>
                          <a:spcPts val="0"/>
                        </a:spcAft>
                      </a:pPr>
                      <a:r>
                        <a:rPr lang="fr-FR" sz="2000" b="1" dirty="0" smtClean="0">
                          <a:solidFill>
                            <a:srgbClr val="000000"/>
                          </a:solidFill>
                          <a:effectLst/>
                          <a:latin typeface="Calibri"/>
                          <a:ea typeface="Calibri"/>
                          <a:cs typeface="Times New Roman"/>
                        </a:rPr>
                        <a:t>30/06/2017</a:t>
                      </a:r>
                      <a:endParaRPr lang="fr-FR" sz="2000" b="1" dirty="0">
                        <a:effectLst/>
                        <a:latin typeface="Calibri"/>
                        <a:ea typeface="Calibri"/>
                        <a:cs typeface="Times New Roman"/>
                      </a:endParaRPr>
                    </a:p>
                  </a:txBody>
                  <a:tcPr marL="44450" marR="44450" marT="0" marB="0" anchor="b"/>
                </a:tc>
                <a:tc>
                  <a:txBody>
                    <a:bodyPr/>
                    <a:lstStyle/>
                    <a:p>
                      <a:pPr algn="ctr">
                        <a:spcAft>
                          <a:spcPts val="0"/>
                        </a:spcAft>
                      </a:pPr>
                      <a:r>
                        <a:rPr lang="en-US" sz="2000" b="1" noProof="0" dirty="0" smtClean="0">
                          <a:effectLst/>
                          <a:latin typeface="Calibri"/>
                          <a:ea typeface="Calibri"/>
                          <a:cs typeface="Times New Roman"/>
                        </a:rPr>
                        <a:t>no</a:t>
                      </a:r>
                      <a:endParaRPr lang="en-US" sz="2000" b="1" noProof="0" dirty="0">
                        <a:effectLst/>
                        <a:latin typeface="Calibri"/>
                        <a:ea typeface="Calibri"/>
                        <a:cs typeface="Times New Roman"/>
                      </a:endParaRPr>
                    </a:p>
                  </a:txBody>
                  <a:tcPr marL="44450" marR="44450" marT="0" marB="0" anchor="b"/>
                </a:tc>
                <a:tc>
                  <a:txBody>
                    <a:bodyPr/>
                    <a:lstStyle/>
                    <a:p>
                      <a:pPr algn="ctr">
                        <a:spcAft>
                          <a:spcPts val="0"/>
                        </a:spcAft>
                      </a:pPr>
                      <a:r>
                        <a:rPr lang="en-US" sz="2000" b="1" noProof="0" dirty="0" smtClean="0">
                          <a:effectLst/>
                          <a:latin typeface="Calibri"/>
                          <a:ea typeface="Calibri"/>
                          <a:cs typeface="Times New Roman"/>
                        </a:rPr>
                        <a:t>legumes</a:t>
                      </a:r>
                      <a:endParaRPr lang="en-US" sz="2000" b="1" noProof="0" dirty="0">
                        <a:effectLst/>
                        <a:latin typeface="Calibri"/>
                        <a:ea typeface="Calibri"/>
                        <a:cs typeface="Times New Roman"/>
                      </a:endParaRPr>
                    </a:p>
                  </a:txBody>
                  <a:tcPr marL="44450" marR="44450" marT="0" marB="0" anchor="b"/>
                </a:tc>
              </a:tr>
              <a:tr h="364395">
                <a:tc>
                  <a:txBody>
                    <a:bodyPr/>
                    <a:lstStyle/>
                    <a:p>
                      <a:pPr>
                        <a:spcAft>
                          <a:spcPts val="0"/>
                        </a:spcAft>
                      </a:pPr>
                      <a:r>
                        <a:rPr lang="fr-FR" sz="2000" b="1" dirty="0" err="1">
                          <a:solidFill>
                            <a:srgbClr val="000000"/>
                          </a:solidFill>
                          <a:effectLst/>
                          <a:latin typeface="Calibri"/>
                          <a:ea typeface="Calibri"/>
                          <a:cs typeface="Times New Roman"/>
                        </a:rPr>
                        <a:t>desmédiphame</a:t>
                      </a:r>
                      <a:endParaRPr lang="fr-FR" sz="2000" b="1" dirty="0">
                        <a:effectLst/>
                        <a:latin typeface="Calibri"/>
                        <a:ea typeface="Calibri"/>
                        <a:cs typeface="Times New Roman"/>
                      </a:endParaRPr>
                    </a:p>
                  </a:txBody>
                  <a:tcPr marL="44450" marR="44450" marT="0" marB="0" anchor="ctr"/>
                </a:tc>
                <a:tc>
                  <a:txBody>
                    <a:bodyPr/>
                    <a:lstStyle/>
                    <a:p>
                      <a:pPr algn="ctr">
                        <a:spcAft>
                          <a:spcPts val="0"/>
                        </a:spcAft>
                      </a:pPr>
                      <a:r>
                        <a:rPr lang="fr-FR" sz="2000" b="1" dirty="0">
                          <a:solidFill>
                            <a:srgbClr val="000000"/>
                          </a:solidFill>
                          <a:effectLst/>
                          <a:latin typeface="Calibri"/>
                          <a:ea typeface="Calibri"/>
                          <a:cs typeface="Times New Roman"/>
                        </a:rPr>
                        <a:t>31/07/2017</a:t>
                      </a:r>
                      <a:endParaRPr lang="fr-FR" sz="2000" b="1" dirty="0">
                        <a:effectLst/>
                        <a:latin typeface="Calibri"/>
                        <a:ea typeface="Calibri"/>
                        <a:cs typeface="Times New Roman"/>
                      </a:endParaRPr>
                    </a:p>
                  </a:txBody>
                  <a:tcPr marL="44450" marR="44450" marT="0" marB="0" anchor="ctr"/>
                </a:tc>
                <a:tc>
                  <a:txBody>
                    <a:bodyPr/>
                    <a:lstStyle/>
                    <a:p>
                      <a:pPr algn="ctr">
                        <a:spcAft>
                          <a:spcPts val="0"/>
                        </a:spcAft>
                      </a:pPr>
                      <a:r>
                        <a:rPr lang="fr-FR" sz="2000" b="1" dirty="0" smtClean="0">
                          <a:effectLst/>
                          <a:latin typeface="Calibri"/>
                          <a:ea typeface="Calibri"/>
                          <a:cs typeface="Times New Roman"/>
                        </a:rPr>
                        <a:t>no</a:t>
                      </a:r>
                      <a:endParaRPr lang="fr-FR" sz="2000" b="1" dirty="0">
                        <a:effectLst/>
                        <a:latin typeface="Calibri"/>
                        <a:ea typeface="Calibri"/>
                        <a:cs typeface="Times New Roman"/>
                      </a:endParaRPr>
                    </a:p>
                  </a:txBody>
                  <a:tcPr marL="44450" marR="44450" marT="0" marB="0" anchor="b"/>
                </a:tc>
                <a:tc>
                  <a:txBody>
                    <a:bodyPr/>
                    <a:lstStyle/>
                    <a:p>
                      <a:pPr algn="ctr">
                        <a:spcAft>
                          <a:spcPts val="0"/>
                        </a:spcAft>
                      </a:pPr>
                      <a:r>
                        <a:rPr lang="fr-FR" sz="2000" b="1" dirty="0" err="1" smtClean="0">
                          <a:effectLst/>
                          <a:latin typeface="Calibri"/>
                          <a:ea typeface="Calibri"/>
                          <a:cs typeface="Times New Roman"/>
                        </a:rPr>
                        <a:t>beet</a:t>
                      </a:r>
                      <a:endParaRPr lang="fr-FR" sz="2000" b="1" dirty="0">
                        <a:effectLst/>
                        <a:latin typeface="Calibri"/>
                        <a:ea typeface="Calibri"/>
                        <a:cs typeface="Times New Roman"/>
                      </a:endParaRPr>
                    </a:p>
                  </a:txBody>
                  <a:tcPr marL="44450" marR="44450" marT="0" marB="0" anchor="b"/>
                </a:tc>
              </a:tr>
              <a:tr h="364395">
                <a:tc>
                  <a:txBody>
                    <a:bodyPr/>
                    <a:lstStyle/>
                    <a:p>
                      <a:pPr>
                        <a:spcAft>
                          <a:spcPts val="0"/>
                        </a:spcAft>
                      </a:pPr>
                      <a:r>
                        <a:rPr lang="fr-FR" sz="2000" b="1" dirty="0" err="1" smtClean="0">
                          <a:solidFill>
                            <a:srgbClr val="000000"/>
                          </a:solidFill>
                          <a:effectLst/>
                          <a:latin typeface="Calibri"/>
                          <a:ea typeface="Calibri"/>
                          <a:cs typeface="Times New Roman"/>
                        </a:rPr>
                        <a:t>phenmédiphame</a:t>
                      </a:r>
                      <a:endParaRPr lang="fr-FR" sz="2000" b="1" dirty="0">
                        <a:effectLst/>
                        <a:latin typeface="Calibri"/>
                        <a:ea typeface="Calibri"/>
                        <a:cs typeface="Times New Roman"/>
                      </a:endParaRPr>
                    </a:p>
                  </a:txBody>
                  <a:tcPr marL="44450" marR="44450" marT="0" marB="0" anchor="ctr"/>
                </a:tc>
                <a:tc>
                  <a:txBody>
                    <a:bodyPr/>
                    <a:lstStyle/>
                    <a:p>
                      <a:pPr algn="ctr">
                        <a:spcAft>
                          <a:spcPts val="0"/>
                        </a:spcAft>
                      </a:pPr>
                      <a:r>
                        <a:rPr lang="fr-FR" sz="2000" b="1" dirty="0">
                          <a:solidFill>
                            <a:srgbClr val="000000"/>
                          </a:solidFill>
                          <a:effectLst/>
                          <a:latin typeface="Calibri"/>
                          <a:ea typeface="Calibri"/>
                          <a:cs typeface="Times New Roman"/>
                        </a:rPr>
                        <a:t>31/07/2017</a:t>
                      </a:r>
                      <a:endParaRPr lang="fr-FR" sz="2000" b="1" dirty="0">
                        <a:effectLst/>
                        <a:latin typeface="Calibri"/>
                        <a:ea typeface="Calibri"/>
                        <a:cs typeface="Times New Roman"/>
                      </a:endParaRPr>
                    </a:p>
                  </a:txBody>
                  <a:tcPr marL="44450" marR="44450" marT="0" marB="0" anchor="ctr"/>
                </a:tc>
                <a:tc>
                  <a:txBody>
                    <a:bodyPr/>
                    <a:lstStyle/>
                    <a:p>
                      <a:pPr algn="ctr">
                        <a:spcAft>
                          <a:spcPts val="0"/>
                        </a:spcAft>
                      </a:pPr>
                      <a:r>
                        <a:rPr lang="fr-FR" sz="2000" b="1" dirty="0" smtClean="0">
                          <a:effectLst/>
                          <a:latin typeface="Calibri"/>
                          <a:ea typeface="Calibri"/>
                          <a:cs typeface="Times New Roman"/>
                        </a:rPr>
                        <a:t>no</a:t>
                      </a:r>
                      <a:endParaRPr lang="fr-FR" sz="2000" b="1" dirty="0">
                        <a:effectLst/>
                        <a:latin typeface="Calibri"/>
                        <a:ea typeface="Calibri"/>
                        <a:cs typeface="Times New Roman"/>
                      </a:endParaRPr>
                    </a:p>
                  </a:txBody>
                  <a:tcPr marL="44450" marR="44450" marT="0" marB="0" anchor="b"/>
                </a:tc>
                <a:tc>
                  <a:txBody>
                    <a:bodyPr/>
                    <a:lstStyle/>
                    <a:p>
                      <a:pPr algn="ctr">
                        <a:spcAft>
                          <a:spcPts val="0"/>
                        </a:spcAft>
                      </a:pPr>
                      <a:r>
                        <a:rPr lang="fr-FR" sz="2000" b="1" dirty="0" err="1" smtClean="0">
                          <a:effectLst/>
                          <a:latin typeface="Calibri"/>
                          <a:ea typeface="Calibri"/>
                          <a:cs typeface="Times New Roman"/>
                        </a:rPr>
                        <a:t>beet</a:t>
                      </a:r>
                      <a:endParaRPr lang="fr-FR" sz="2000" b="1" dirty="0">
                        <a:effectLst/>
                        <a:latin typeface="Calibri"/>
                        <a:ea typeface="Calibri"/>
                        <a:cs typeface="Times New Roman"/>
                      </a:endParaRPr>
                    </a:p>
                  </a:txBody>
                  <a:tcPr marL="44450" marR="44450" marT="0" marB="0" anchor="b"/>
                </a:tc>
              </a:tr>
              <a:tr h="364395">
                <a:tc>
                  <a:txBody>
                    <a:bodyPr/>
                    <a:lstStyle/>
                    <a:p>
                      <a:pPr>
                        <a:spcAft>
                          <a:spcPts val="0"/>
                        </a:spcAft>
                      </a:pPr>
                      <a:r>
                        <a:rPr lang="fr-FR" sz="2000" b="1" dirty="0">
                          <a:solidFill>
                            <a:srgbClr val="000000"/>
                          </a:solidFill>
                          <a:effectLst/>
                          <a:latin typeface="Calibri"/>
                          <a:ea typeface="Calibri"/>
                          <a:cs typeface="Times New Roman"/>
                        </a:rPr>
                        <a:t>s-</a:t>
                      </a:r>
                      <a:r>
                        <a:rPr lang="fr-FR" sz="2000" b="1" dirty="0" err="1">
                          <a:solidFill>
                            <a:srgbClr val="000000"/>
                          </a:solidFill>
                          <a:effectLst/>
                          <a:latin typeface="Calibri"/>
                          <a:ea typeface="Calibri"/>
                          <a:cs typeface="Times New Roman"/>
                        </a:rPr>
                        <a:t>métolachlor</a:t>
                      </a:r>
                      <a:endParaRPr lang="fr-FR" sz="2000" b="1" dirty="0">
                        <a:effectLst/>
                        <a:latin typeface="Calibri"/>
                        <a:ea typeface="Calibri"/>
                        <a:cs typeface="Times New Roman"/>
                      </a:endParaRPr>
                    </a:p>
                  </a:txBody>
                  <a:tcPr marL="44450" marR="44450" marT="0" marB="0" anchor="ctr"/>
                </a:tc>
                <a:tc>
                  <a:txBody>
                    <a:bodyPr/>
                    <a:lstStyle/>
                    <a:p>
                      <a:pPr algn="ctr">
                        <a:spcAft>
                          <a:spcPts val="0"/>
                        </a:spcAft>
                      </a:pPr>
                      <a:r>
                        <a:rPr lang="fr-FR" sz="2000" b="1" dirty="0">
                          <a:solidFill>
                            <a:srgbClr val="000000"/>
                          </a:solidFill>
                          <a:effectLst/>
                          <a:latin typeface="Calibri"/>
                          <a:ea typeface="Calibri"/>
                          <a:cs typeface="Times New Roman"/>
                        </a:rPr>
                        <a:t>31/07/2017</a:t>
                      </a:r>
                      <a:endParaRPr lang="fr-FR" sz="2000" b="1" dirty="0">
                        <a:effectLst/>
                        <a:latin typeface="Calibri"/>
                        <a:ea typeface="Calibri"/>
                        <a:cs typeface="Times New Roman"/>
                      </a:endParaRPr>
                    </a:p>
                  </a:txBody>
                  <a:tcPr marL="44450" marR="44450" marT="0" marB="0" anchor="ctr"/>
                </a:tc>
                <a:tc>
                  <a:txBody>
                    <a:bodyPr/>
                    <a:lstStyle/>
                    <a:p>
                      <a:pPr algn="ctr">
                        <a:spcAft>
                          <a:spcPts val="0"/>
                        </a:spcAft>
                      </a:pPr>
                      <a:r>
                        <a:rPr lang="fr-FR" sz="2000" b="1" dirty="0" smtClean="0">
                          <a:effectLst/>
                          <a:latin typeface="Calibri"/>
                          <a:ea typeface="Calibri"/>
                          <a:cs typeface="Times New Roman"/>
                        </a:rPr>
                        <a:t>no </a:t>
                      </a:r>
                      <a:r>
                        <a:rPr lang="fr-FR" sz="1800" b="0" dirty="0" smtClean="0">
                          <a:effectLst/>
                          <a:latin typeface="Calibri"/>
                          <a:ea typeface="Calibri"/>
                          <a:cs typeface="Times New Roman"/>
                        </a:rPr>
                        <a:t>(</a:t>
                      </a:r>
                      <a:r>
                        <a:rPr lang="fr-FR" sz="1800" b="0" kern="1200" dirty="0" smtClean="0">
                          <a:solidFill>
                            <a:schemeClr val="dk1"/>
                          </a:solidFill>
                          <a:effectLst/>
                          <a:latin typeface="Calibri"/>
                          <a:ea typeface="Calibri"/>
                          <a:cs typeface="Times New Roman"/>
                        </a:rPr>
                        <a:t>but </a:t>
                      </a:r>
                      <a:r>
                        <a:rPr lang="en-US" sz="1800" b="0" kern="1200" dirty="0" smtClean="0">
                          <a:solidFill>
                            <a:schemeClr val="dk1"/>
                          </a:solidFill>
                          <a:effectLst/>
                          <a:latin typeface="Calibri"/>
                          <a:ea typeface="Calibri"/>
                          <a:cs typeface="Times New Roman"/>
                        </a:rPr>
                        <a:t>water transfer risk)</a:t>
                      </a:r>
                      <a:endParaRPr lang="fr-FR" sz="1800" b="0" kern="1200" dirty="0">
                        <a:solidFill>
                          <a:schemeClr val="dk1"/>
                        </a:solidFill>
                        <a:effectLst/>
                        <a:latin typeface="Calibri"/>
                        <a:ea typeface="Calibri"/>
                        <a:cs typeface="Times New Roman"/>
                      </a:endParaRPr>
                    </a:p>
                  </a:txBody>
                  <a:tcPr marL="44450" marR="44450" marT="0" marB="0" anchor="b"/>
                </a:tc>
                <a:tc>
                  <a:txBody>
                    <a:bodyPr/>
                    <a:lstStyle/>
                    <a:p>
                      <a:pPr algn="ctr">
                        <a:spcAft>
                          <a:spcPts val="0"/>
                        </a:spcAft>
                      </a:pPr>
                      <a:r>
                        <a:rPr lang="fr-FR" sz="2000" b="1" kern="1200" dirty="0" err="1" smtClean="0">
                          <a:solidFill>
                            <a:schemeClr val="dk1"/>
                          </a:solidFill>
                          <a:effectLst/>
                          <a:latin typeface="Calibri"/>
                          <a:ea typeface="Calibri"/>
                          <a:cs typeface="Times New Roman"/>
                        </a:rPr>
                        <a:t>vegetables</a:t>
                      </a:r>
                      <a:endParaRPr lang="fr-FR" sz="2000" b="1" kern="1200" dirty="0">
                        <a:solidFill>
                          <a:schemeClr val="dk1"/>
                        </a:solidFill>
                        <a:effectLst/>
                        <a:latin typeface="Calibri"/>
                        <a:ea typeface="Calibri"/>
                        <a:cs typeface="Times New Roman"/>
                      </a:endParaRPr>
                    </a:p>
                  </a:txBody>
                  <a:tcPr marL="44450" marR="44450" marT="0" marB="0" anchor="b"/>
                </a:tc>
              </a:tr>
              <a:tr h="364395">
                <a:tc>
                  <a:txBody>
                    <a:bodyPr/>
                    <a:lstStyle/>
                    <a:p>
                      <a:pPr>
                        <a:spcAft>
                          <a:spcPts val="0"/>
                        </a:spcAft>
                      </a:pPr>
                      <a:r>
                        <a:rPr lang="fr-FR" sz="2000" b="1" dirty="0">
                          <a:solidFill>
                            <a:srgbClr val="000000"/>
                          </a:solidFill>
                          <a:effectLst/>
                          <a:latin typeface="Calibri"/>
                          <a:ea typeface="Calibri"/>
                          <a:cs typeface="Times New Roman"/>
                        </a:rPr>
                        <a:t>2,4 </a:t>
                      </a:r>
                      <a:r>
                        <a:rPr lang="fr-FR" sz="2000" b="1" dirty="0" smtClean="0">
                          <a:solidFill>
                            <a:srgbClr val="000000"/>
                          </a:solidFill>
                          <a:effectLst/>
                          <a:latin typeface="Calibri"/>
                          <a:ea typeface="Calibri"/>
                          <a:cs typeface="Times New Roman"/>
                        </a:rPr>
                        <a:t>– </a:t>
                      </a:r>
                      <a:r>
                        <a:rPr lang="fr-FR" sz="2000" b="1" dirty="0">
                          <a:solidFill>
                            <a:srgbClr val="000000"/>
                          </a:solidFill>
                          <a:effectLst/>
                          <a:latin typeface="Calibri"/>
                          <a:ea typeface="Calibri"/>
                          <a:cs typeface="Times New Roman"/>
                        </a:rPr>
                        <a:t>MCPB</a:t>
                      </a:r>
                      <a:endParaRPr lang="fr-FR" sz="2000" b="1" dirty="0">
                        <a:effectLst/>
                        <a:latin typeface="Calibri"/>
                        <a:ea typeface="Calibri"/>
                        <a:cs typeface="Times New Roman"/>
                      </a:endParaRPr>
                    </a:p>
                  </a:txBody>
                  <a:tcPr marL="44450" marR="44450" marT="0" marB="0" anchor="ctr"/>
                </a:tc>
                <a:tc>
                  <a:txBody>
                    <a:bodyPr/>
                    <a:lstStyle/>
                    <a:p>
                      <a:pPr algn="ctr">
                        <a:spcAft>
                          <a:spcPts val="0"/>
                        </a:spcAft>
                      </a:pPr>
                      <a:r>
                        <a:rPr lang="fr-FR" sz="2000" b="1" dirty="0">
                          <a:solidFill>
                            <a:srgbClr val="000000"/>
                          </a:solidFill>
                          <a:effectLst/>
                          <a:latin typeface="Calibri"/>
                          <a:ea typeface="Calibri"/>
                          <a:cs typeface="Times New Roman"/>
                        </a:rPr>
                        <a:t>31/10/2017</a:t>
                      </a:r>
                      <a:endParaRPr lang="fr-FR" sz="2000" b="1" dirty="0">
                        <a:effectLst/>
                        <a:latin typeface="Calibri"/>
                        <a:ea typeface="Calibri"/>
                        <a:cs typeface="Times New Roman"/>
                      </a:endParaRPr>
                    </a:p>
                  </a:txBody>
                  <a:tcPr marL="44450" marR="44450" marT="0" marB="0" anchor="ctr"/>
                </a:tc>
                <a:tc>
                  <a:txBody>
                    <a:bodyPr/>
                    <a:lstStyle/>
                    <a:p>
                      <a:pPr algn="ctr">
                        <a:spcAft>
                          <a:spcPts val="0"/>
                        </a:spcAft>
                      </a:pPr>
                      <a:r>
                        <a:rPr lang="fr-FR" sz="2000" b="1" dirty="0" smtClean="0">
                          <a:effectLst/>
                          <a:latin typeface="Calibri"/>
                          <a:ea typeface="Calibri"/>
                          <a:cs typeface="Times New Roman"/>
                        </a:rPr>
                        <a:t>no</a:t>
                      </a:r>
                      <a:endParaRPr lang="fr-FR" sz="2000" b="1" dirty="0">
                        <a:effectLst/>
                        <a:latin typeface="Calibri"/>
                        <a:ea typeface="Calibri"/>
                        <a:cs typeface="Times New Roman"/>
                      </a:endParaRPr>
                    </a:p>
                  </a:txBody>
                  <a:tcPr marL="44450" marR="44450" marT="0" marB="0" anchor="b"/>
                </a:tc>
                <a:tc>
                  <a:txBody>
                    <a:bodyPr/>
                    <a:lstStyle/>
                    <a:p>
                      <a:pPr algn="ctr">
                        <a:spcAft>
                          <a:spcPts val="0"/>
                        </a:spcAft>
                      </a:pPr>
                      <a:r>
                        <a:rPr lang="fr-FR" sz="2000" b="1" dirty="0" err="1" smtClean="0">
                          <a:effectLst/>
                          <a:latin typeface="Calibri"/>
                          <a:ea typeface="Calibri"/>
                          <a:cs typeface="Times New Roman"/>
                        </a:rPr>
                        <a:t>alfafa</a:t>
                      </a:r>
                      <a:endParaRPr lang="fr-FR" sz="2000" b="1" dirty="0">
                        <a:effectLst/>
                        <a:latin typeface="Calibri"/>
                        <a:ea typeface="Calibri"/>
                        <a:cs typeface="Times New Roman"/>
                      </a:endParaRPr>
                    </a:p>
                  </a:txBody>
                  <a:tcPr marL="44450" marR="44450" marT="0" marB="0" anchor="b"/>
                </a:tc>
              </a:tr>
              <a:tr h="364395">
                <a:tc>
                  <a:txBody>
                    <a:bodyPr/>
                    <a:lstStyle/>
                    <a:p>
                      <a:pPr>
                        <a:spcAft>
                          <a:spcPts val="0"/>
                        </a:spcAft>
                      </a:pPr>
                      <a:r>
                        <a:rPr lang="fr-FR" sz="2000" b="1" dirty="0" err="1">
                          <a:solidFill>
                            <a:srgbClr val="000000"/>
                          </a:solidFill>
                          <a:effectLst/>
                          <a:latin typeface="Calibri"/>
                          <a:ea typeface="Calibri"/>
                          <a:cs typeface="Times New Roman"/>
                        </a:rPr>
                        <a:t>chlortoluron</a:t>
                      </a:r>
                      <a:endParaRPr lang="fr-FR" sz="2000" b="1" dirty="0">
                        <a:effectLst/>
                        <a:latin typeface="Calibri"/>
                        <a:ea typeface="Calibri"/>
                        <a:cs typeface="Times New Roman"/>
                      </a:endParaRPr>
                    </a:p>
                  </a:txBody>
                  <a:tcPr marL="44450" marR="44450" marT="0" marB="0" anchor="ctr"/>
                </a:tc>
                <a:tc>
                  <a:txBody>
                    <a:bodyPr/>
                    <a:lstStyle/>
                    <a:p>
                      <a:pPr algn="ctr">
                        <a:spcAft>
                          <a:spcPts val="0"/>
                        </a:spcAft>
                      </a:pPr>
                      <a:r>
                        <a:rPr lang="fr-FR" sz="2000" b="1" dirty="0">
                          <a:solidFill>
                            <a:srgbClr val="000000"/>
                          </a:solidFill>
                          <a:effectLst/>
                          <a:latin typeface="Calibri"/>
                          <a:ea typeface="Calibri"/>
                          <a:cs typeface="Times New Roman"/>
                        </a:rPr>
                        <a:t>31/10/2017</a:t>
                      </a:r>
                      <a:endParaRPr lang="fr-FR" sz="2000" b="1" dirty="0">
                        <a:effectLst/>
                        <a:latin typeface="Calibri"/>
                        <a:ea typeface="Calibri"/>
                        <a:cs typeface="Times New Roman"/>
                      </a:endParaRPr>
                    </a:p>
                  </a:txBody>
                  <a:tcPr marL="44450" marR="44450" marT="0" marB="0" anchor="ctr"/>
                </a:tc>
                <a:tc>
                  <a:txBody>
                    <a:bodyPr/>
                    <a:lstStyle/>
                    <a:p>
                      <a:pPr algn="ctr">
                        <a:spcAft>
                          <a:spcPts val="0"/>
                        </a:spcAft>
                      </a:pPr>
                      <a:r>
                        <a:rPr lang="fr-FR" sz="2000" b="1" dirty="0" err="1" smtClean="0">
                          <a:effectLst/>
                          <a:latin typeface="Calibri"/>
                          <a:ea typeface="Calibri"/>
                          <a:cs typeface="Times New Roman"/>
                        </a:rPr>
                        <a:t>yes</a:t>
                      </a:r>
                      <a:endParaRPr lang="fr-FR" sz="2000" b="1" dirty="0">
                        <a:effectLst/>
                        <a:latin typeface="Calibri"/>
                        <a:ea typeface="Calibri"/>
                        <a:cs typeface="Times New Roman"/>
                      </a:endParaRPr>
                    </a:p>
                  </a:txBody>
                  <a:tcPr marL="44450" marR="44450" marT="0" marB="0" anchor="b"/>
                </a:tc>
                <a:tc>
                  <a:txBody>
                    <a:bodyPr/>
                    <a:lstStyle/>
                    <a:p>
                      <a:pPr algn="ctr">
                        <a:spcAft>
                          <a:spcPts val="0"/>
                        </a:spcAft>
                      </a:pPr>
                      <a:r>
                        <a:rPr lang="fr-FR" sz="2000" b="1" dirty="0" smtClean="0">
                          <a:effectLst/>
                          <a:latin typeface="Calibri"/>
                          <a:ea typeface="Calibri"/>
                          <a:cs typeface="Times New Roman"/>
                        </a:rPr>
                        <a:t>grasses</a:t>
                      </a:r>
                      <a:endParaRPr lang="fr-FR" sz="2000" b="1" dirty="0">
                        <a:effectLst/>
                        <a:latin typeface="Calibri"/>
                        <a:ea typeface="Calibri"/>
                        <a:cs typeface="Times New Roman"/>
                      </a:endParaRPr>
                    </a:p>
                  </a:txBody>
                  <a:tcPr marL="44450" marR="44450" marT="0" marB="0" anchor="b"/>
                </a:tc>
              </a:tr>
            </a:tbl>
          </a:graphicData>
        </a:graphic>
      </p:graphicFrame>
      <p:sp>
        <p:nvSpPr>
          <p:cNvPr id="3" name="Espace réservé du numéro de diapositive 2"/>
          <p:cNvSpPr>
            <a:spLocks noGrp="1"/>
          </p:cNvSpPr>
          <p:nvPr>
            <p:ph type="sldNum" sz="quarter" idx="12"/>
          </p:nvPr>
        </p:nvSpPr>
        <p:spPr/>
        <p:txBody>
          <a:bodyPr/>
          <a:lstStyle/>
          <a:p>
            <a:fld id="{41397532-B625-46CA-B846-E910C9E768DC}" type="slidenum">
              <a:rPr lang="nl-NL" smtClean="0"/>
              <a:t>12</a:t>
            </a:fld>
            <a:endParaRPr lang="nl-NL"/>
          </a:p>
        </p:txBody>
      </p:sp>
    </p:spTree>
    <p:extLst>
      <p:ext uri="{BB962C8B-B14F-4D97-AF65-F5344CB8AC3E}">
        <p14:creationId xmlns:p14="http://schemas.microsoft.com/office/powerpoint/2010/main" val="10061426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251520" y="-243408"/>
            <a:ext cx="8229600" cy="935038"/>
          </a:xfrm>
        </p:spPr>
        <p:txBody>
          <a:bodyPr>
            <a:normAutofit fontScale="90000"/>
          </a:bodyPr>
          <a:lstStyle/>
          <a:p>
            <a:pPr eaLnBrk="1" hangingPunct="1">
              <a:defRPr/>
            </a:pPr>
            <a:r>
              <a:rPr lang="fr-FR" b="1" dirty="0"/>
              <a:t>Active </a:t>
            </a:r>
            <a:r>
              <a:rPr lang="fr-FR" b="1" dirty="0" smtClean="0"/>
              <a:t>substances/</a:t>
            </a:r>
            <a:r>
              <a:rPr lang="en-US" b="1" dirty="0" smtClean="0"/>
              <a:t>reevaluation</a:t>
            </a:r>
            <a:r>
              <a:rPr lang="fr-FR" b="1" dirty="0" smtClean="0"/>
              <a:t> </a:t>
            </a:r>
            <a:r>
              <a:rPr lang="fr-FR" b="1" dirty="0"/>
              <a:t>dates </a:t>
            </a:r>
            <a:endParaRPr lang="fr-FR" dirty="0" smtClean="0"/>
          </a:p>
        </p:txBody>
      </p:sp>
      <p:sp>
        <p:nvSpPr>
          <p:cNvPr id="2" name="Espace réservé du contenu 1"/>
          <p:cNvSpPr>
            <a:spLocks noGrp="1"/>
          </p:cNvSpPr>
          <p:nvPr>
            <p:ph sz="half" idx="1"/>
          </p:nvPr>
        </p:nvSpPr>
        <p:spPr>
          <a:xfrm>
            <a:off x="294802" y="581769"/>
            <a:ext cx="8849198" cy="6276231"/>
          </a:xfrm>
        </p:spPr>
        <p:txBody>
          <a:bodyPr>
            <a:normAutofit/>
          </a:bodyPr>
          <a:lstStyle/>
          <a:p>
            <a:r>
              <a:rPr lang="en-US" b="1" dirty="0" smtClean="0">
                <a:solidFill>
                  <a:srgbClr val="00B0F0"/>
                </a:solidFill>
              </a:rPr>
              <a:t>Seed production (spraying)</a:t>
            </a:r>
          </a:p>
          <a:p>
            <a:pPr lvl="1"/>
            <a:r>
              <a:rPr lang="fr-FR" b="1" dirty="0" smtClean="0"/>
              <a:t>Herbicides (2018)</a:t>
            </a:r>
            <a:r>
              <a:rPr lang="fr-FR" dirty="0" smtClean="0"/>
              <a:t/>
            </a:r>
            <a:br>
              <a:rPr lang="fr-FR" dirty="0" smtClean="0"/>
            </a:br>
            <a:r>
              <a:rPr lang="fr-FR" dirty="0" smtClean="0"/>
              <a:t/>
            </a:r>
            <a:br>
              <a:rPr lang="fr-FR" dirty="0" smtClean="0"/>
            </a:br>
            <a:endParaRPr lang="fr-FR" dirty="0"/>
          </a:p>
        </p:txBody>
      </p:sp>
      <p:graphicFrame>
        <p:nvGraphicFramePr>
          <p:cNvPr id="4" name="Espace réservé du contenu 3"/>
          <p:cNvGraphicFramePr>
            <a:graphicFrameLocks noGrp="1"/>
          </p:cNvGraphicFramePr>
          <p:nvPr>
            <p:ph sz="half" idx="2"/>
            <p:extLst>
              <p:ext uri="{D42A27DB-BD31-4B8C-83A1-F6EECF244321}">
                <p14:modId xmlns:p14="http://schemas.microsoft.com/office/powerpoint/2010/main" val="262943225"/>
              </p:ext>
            </p:extLst>
          </p:nvPr>
        </p:nvGraphicFramePr>
        <p:xfrm>
          <a:off x="70992" y="1268760"/>
          <a:ext cx="9073008" cy="5237240"/>
        </p:xfrm>
        <a:graphic>
          <a:graphicData uri="http://schemas.openxmlformats.org/drawingml/2006/table">
            <a:tbl>
              <a:tblPr firstRow="1" bandRow="1">
                <a:tableStyleId>{5C22544A-7EE6-4342-B048-85BDC9FD1C3A}</a:tableStyleId>
              </a:tblPr>
              <a:tblGrid>
                <a:gridCol w="2929081"/>
                <a:gridCol w="1643143"/>
                <a:gridCol w="2000348"/>
                <a:gridCol w="2500436"/>
              </a:tblGrid>
              <a:tr h="1172487">
                <a:tc>
                  <a:txBody>
                    <a:bodyPr/>
                    <a:lstStyle/>
                    <a:p>
                      <a:r>
                        <a:rPr lang="fr-FR" sz="2400" b="1" dirty="0" smtClean="0"/>
                        <a:t>Active</a:t>
                      </a:r>
                      <a:r>
                        <a:rPr lang="fr-FR" sz="2400" b="1" baseline="0" dirty="0" smtClean="0"/>
                        <a:t> s</a:t>
                      </a:r>
                      <a:r>
                        <a:rPr lang="fr-FR" sz="2400" b="1" dirty="0" smtClean="0"/>
                        <a:t>ubstances</a:t>
                      </a:r>
                      <a:endParaRPr lang="fr-FR" sz="2400" b="1" dirty="0"/>
                    </a:p>
                  </a:txBody>
                  <a:tcPr/>
                </a:tc>
                <a:tc>
                  <a:txBody>
                    <a:bodyPr/>
                    <a:lstStyle/>
                    <a:p>
                      <a:r>
                        <a:rPr lang="en-US" sz="2400" b="1" noProof="0" dirty="0" smtClean="0">
                          <a:solidFill>
                            <a:schemeClr val="bg1"/>
                          </a:solidFill>
                        </a:rPr>
                        <a:t>Reevaluation date (EU level)</a:t>
                      </a:r>
                      <a:endParaRPr lang="en-US" sz="2400" b="1" noProof="0" dirty="0">
                        <a:solidFill>
                          <a:schemeClr val="bg1"/>
                        </a:solidFill>
                      </a:endParaRPr>
                    </a:p>
                  </a:txBody>
                  <a:tcPr/>
                </a:tc>
                <a:tc>
                  <a:txBody>
                    <a:bodyPr/>
                    <a:lstStyle/>
                    <a:p>
                      <a:r>
                        <a:rPr lang="fr-FR" sz="2400" b="1" dirty="0" smtClean="0"/>
                        <a:t>On the substitution </a:t>
                      </a:r>
                      <a:r>
                        <a:rPr lang="fr-FR" sz="2400" b="1" dirty="0" err="1" smtClean="0"/>
                        <a:t>list</a:t>
                      </a:r>
                      <a:r>
                        <a:rPr lang="fr-FR" sz="2400" b="1" dirty="0" smtClean="0"/>
                        <a:t> ?</a:t>
                      </a:r>
                      <a:endParaRPr lang="fr-FR" sz="2400" b="1" dirty="0"/>
                    </a:p>
                  </a:txBody>
                  <a:tcPr/>
                </a:tc>
                <a:tc>
                  <a:txBody>
                    <a:bodyPr/>
                    <a:lstStyle/>
                    <a:p>
                      <a:pPr algn="ctr"/>
                      <a:r>
                        <a:rPr lang="fr-FR" sz="2400" b="1" dirty="0" err="1" smtClean="0"/>
                        <a:t>Seed</a:t>
                      </a:r>
                      <a:r>
                        <a:rPr lang="fr-FR" sz="2400" b="1" baseline="0" dirty="0" smtClean="0"/>
                        <a:t> </a:t>
                      </a:r>
                      <a:r>
                        <a:rPr lang="fr-FR" sz="2400" b="1" dirty="0" err="1" smtClean="0"/>
                        <a:t>crops</a:t>
                      </a:r>
                      <a:endParaRPr lang="fr-FR" sz="2400" b="1" dirty="0"/>
                    </a:p>
                  </a:txBody>
                  <a:tcPr/>
                </a:tc>
              </a:tr>
              <a:tr h="517096">
                <a:tc>
                  <a:txBody>
                    <a:bodyPr/>
                    <a:lstStyle/>
                    <a:p>
                      <a:pPr>
                        <a:spcAft>
                          <a:spcPts val="0"/>
                        </a:spcAft>
                      </a:pPr>
                      <a:r>
                        <a:rPr lang="fr-FR" sz="2400" b="1" dirty="0" err="1">
                          <a:solidFill>
                            <a:srgbClr val="000000"/>
                          </a:solidFill>
                          <a:effectLst/>
                          <a:latin typeface="Calibri"/>
                          <a:ea typeface="Calibri"/>
                          <a:cs typeface="Times New Roman"/>
                        </a:rPr>
                        <a:t>clopyralid</a:t>
                      </a:r>
                      <a:endParaRPr lang="fr-FR" sz="2400" b="1" dirty="0">
                        <a:effectLst/>
                        <a:latin typeface="Calibri"/>
                        <a:ea typeface="Calibri"/>
                        <a:cs typeface="Times New Roman"/>
                      </a:endParaRPr>
                    </a:p>
                  </a:txBody>
                  <a:tcPr marL="44450" marR="44450" marT="0" marB="0" anchor="ctr"/>
                </a:tc>
                <a:tc>
                  <a:txBody>
                    <a:bodyPr/>
                    <a:lstStyle/>
                    <a:p>
                      <a:pPr algn="ctr">
                        <a:spcAft>
                          <a:spcPts val="0"/>
                        </a:spcAft>
                      </a:pPr>
                      <a:r>
                        <a:rPr lang="fr-FR" sz="2400" b="1" dirty="0">
                          <a:solidFill>
                            <a:srgbClr val="000000"/>
                          </a:solidFill>
                          <a:effectLst/>
                          <a:latin typeface="Calibri"/>
                          <a:ea typeface="Calibri"/>
                          <a:cs typeface="Times New Roman"/>
                        </a:rPr>
                        <a:t>30/04/2018</a:t>
                      </a:r>
                      <a:endParaRPr lang="fr-FR" sz="2400" b="1" dirty="0">
                        <a:effectLst/>
                        <a:latin typeface="Calibri"/>
                        <a:ea typeface="Calibri"/>
                        <a:cs typeface="Times New Roman"/>
                      </a:endParaRPr>
                    </a:p>
                  </a:txBody>
                  <a:tcPr marL="44450" marR="44450" marT="0" marB="0" anchor="ctr"/>
                </a:tc>
                <a:tc>
                  <a:txBody>
                    <a:bodyPr/>
                    <a:lstStyle/>
                    <a:p>
                      <a:pPr algn="ctr">
                        <a:spcAft>
                          <a:spcPts val="0"/>
                        </a:spcAft>
                      </a:pPr>
                      <a:r>
                        <a:rPr lang="fr-FR" sz="2400" b="1" dirty="0" smtClean="0">
                          <a:effectLst/>
                          <a:latin typeface="Calibri"/>
                          <a:ea typeface="Calibri"/>
                          <a:cs typeface="Times New Roman"/>
                        </a:rPr>
                        <a:t>no</a:t>
                      </a:r>
                      <a:endParaRPr lang="fr-FR" sz="2400" b="1" dirty="0">
                        <a:effectLst/>
                        <a:latin typeface="Calibri"/>
                        <a:ea typeface="Calibri"/>
                        <a:cs typeface="Times New Roman"/>
                      </a:endParaRPr>
                    </a:p>
                  </a:txBody>
                  <a:tcPr marL="44450" marR="44450" marT="0" marB="0" anchor="b"/>
                </a:tc>
                <a:tc>
                  <a:txBody>
                    <a:bodyPr/>
                    <a:lstStyle/>
                    <a:p>
                      <a:pPr algn="ctr">
                        <a:spcAft>
                          <a:spcPts val="0"/>
                        </a:spcAft>
                      </a:pPr>
                      <a:r>
                        <a:rPr lang="fr-FR" sz="2400" b="1" dirty="0" err="1" smtClean="0">
                          <a:effectLst/>
                          <a:latin typeface="Calibri"/>
                          <a:ea typeface="Calibri"/>
                          <a:cs typeface="Times New Roman"/>
                        </a:rPr>
                        <a:t>vegetables</a:t>
                      </a:r>
                      <a:endParaRPr lang="fr-FR" sz="2400" b="1" dirty="0">
                        <a:effectLst/>
                        <a:latin typeface="Calibri"/>
                        <a:ea typeface="Calibri"/>
                        <a:cs typeface="Times New Roman"/>
                      </a:endParaRPr>
                    </a:p>
                  </a:txBody>
                  <a:tcPr marL="44450" marR="44450" marT="0" marB="0" anchor="b"/>
                </a:tc>
              </a:tr>
              <a:tr h="517096">
                <a:tc>
                  <a:txBody>
                    <a:bodyPr/>
                    <a:lstStyle/>
                    <a:p>
                      <a:pPr>
                        <a:spcAft>
                          <a:spcPts val="0"/>
                        </a:spcAft>
                      </a:pPr>
                      <a:r>
                        <a:rPr lang="fr-FR" sz="2400" b="1" dirty="0" err="1">
                          <a:solidFill>
                            <a:srgbClr val="FF0000"/>
                          </a:solidFill>
                          <a:effectLst/>
                          <a:latin typeface="Calibri"/>
                          <a:ea typeface="Calibri"/>
                          <a:cs typeface="Times New Roman"/>
                        </a:rPr>
                        <a:t>métribuzine</a:t>
                      </a:r>
                      <a:endParaRPr lang="fr-FR" sz="2400" b="1" dirty="0">
                        <a:solidFill>
                          <a:srgbClr val="FF0000"/>
                        </a:solidFill>
                        <a:effectLst/>
                        <a:latin typeface="Calibri"/>
                        <a:ea typeface="Calibri"/>
                        <a:cs typeface="Times New Roman"/>
                      </a:endParaRPr>
                    </a:p>
                  </a:txBody>
                  <a:tcPr marL="44450" marR="44450" marT="0" marB="0" anchor="ctr"/>
                </a:tc>
                <a:tc>
                  <a:txBody>
                    <a:bodyPr/>
                    <a:lstStyle/>
                    <a:p>
                      <a:pPr algn="ctr">
                        <a:spcAft>
                          <a:spcPts val="0"/>
                        </a:spcAft>
                      </a:pPr>
                      <a:r>
                        <a:rPr lang="fr-FR" sz="2400" b="1" dirty="0">
                          <a:solidFill>
                            <a:srgbClr val="000000"/>
                          </a:solidFill>
                          <a:effectLst/>
                          <a:latin typeface="Calibri"/>
                          <a:ea typeface="Calibri"/>
                          <a:cs typeface="Times New Roman"/>
                        </a:rPr>
                        <a:t>31/07/2018</a:t>
                      </a:r>
                      <a:endParaRPr lang="fr-FR" sz="2400" b="1" dirty="0">
                        <a:effectLst/>
                        <a:latin typeface="Calibri"/>
                        <a:ea typeface="Calibri"/>
                        <a:cs typeface="Times New Roman"/>
                      </a:endParaRPr>
                    </a:p>
                  </a:txBody>
                  <a:tcPr marL="44450" marR="44450" marT="0" marB="0" anchor="ctr"/>
                </a:tc>
                <a:tc>
                  <a:txBody>
                    <a:bodyPr/>
                    <a:lstStyle/>
                    <a:p>
                      <a:pPr algn="ctr">
                        <a:spcAft>
                          <a:spcPts val="0"/>
                        </a:spcAft>
                      </a:pPr>
                      <a:r>
                        <a:rPr lang="en-US" sz="2400" b="1" noProof="0" dirty="0" smtClean="0">
                          <a:effectLst/>
                          <a:latin typeface="Calibri"/>
                          <a:ea typeface="Calibri"/>
                          <a:cs typeface="Times New Roman"/>
                        </a:rPr>
                        <a:t>yes</a:t>
                      </a:r>
                      <a:endParaRPr lang="en-US" sz="2400" b="1" noProof="0" dirty="0">
                        <a:effectLst/>
                        <a:latin typeface="Calibri"/>
                        <a:ea typeface="Calibri"/>
                        <a:cs typeface="Times New Roman"/>
                      </a:endParaRPr>
                    </a:p>
                  </a:txBody>
                  <a:tcPr marL="44450" marR="44450" marT="0" marB="0" anchor="b"/>
                </a:tc>
                <a:tc>
                  <a:txBody>
                    <a:bodyPr/>
                    <a:lstStyle/>
                    <a:p>
                      <a:pPr algn="ctr">
                        <a:spcAft>
                          <a:spcPts val="0"/>
                        </a:spcAft>
                      </a:pPr>
                      <a:r>
                        <a:rPr lang="en-US" sz="2400" b="1" noProof="0" dirty="0" smtClean="0">
                          <a:effectLst/>
                          <a:latin typeface="Calibri"/>
                          <a:ea typeface="Calibri"/>
                          <a:cs typeface="Times New Roman"/>
                        </a:rPr>
                        <a:t>vegetables</a:t>
                      </a:r>
                      <a:r>
                        <a:rPr lang="en-US" sz="2400" b="1" baseline="0" noProof="0" dirty="0" smtClean="0">
                          <a:effectLst/>
                          <a:latin typeface="Calibri"/>
                          <a:ea typeface="Calibri"/>
                          <a:cs typeface="Times New Roman"/>
                        </a:rPr>
                        <a:t> + </a:t>
                      </a:r>
                      <a:r>
                        <a:rPr lang="en-US" sz="2400" b="1" baseline="0" noProof="0" dirty="0" err="1" smtClean="0">
                          <a:effectLst/>
                          <a:latin typeface="Calibri"/>
                          <a:ea typeface="Calibri"/>
                          <a:cs typeface="Times New Roman"/>
                        </a:rPr>
                        <a:t>alfafa</a:t>
                      </a:r>
                      <a:endParaRPr lang="en-US" sz="2400" b="1" noProof="0" dirty="0">
                        <a:effectLst/>
                        <a:latin typeface="Calibri"/>
                        <a:ea typeface="Calibri"/>
                        <a:cs typeface="Times New Roman"/>
                      </a:endParaRPr>
                    </a:p>
                  </a:txBody>
                  <a:tcPr marL="44450" marR="44450" marT="0" marB="0" anchor="b"/>
                </a:tc>
              </a:tr>
              <a:tr h="517096">
                <a:tc>
                  <a:txBody>
                    <a:bodyPr/>
                    <a:lstStyle/>
                    <a:p>
                      <a:pPr>
                        <a:spcAft>
                          <a:spcPts val="0"/>
                        </a:spcAft>
                      </a:pPr>
                      <a:r>
                        <a:rPr lang="fr-FR" sz="2400" b="1" dirty="0" err="1">
                          <a:solidFill>
                            <a:srgbClr val="000000"/>
                          </a:solidFill>
                          <a:effectLst/>
                          <a:latin typeface="Calibri"/>
                          <a:ea typeface="Calibri"/>
                          <a:cs typeface="Times New Roman"/>
                        </a:rPr>
                        <a:t>clomazone</a:t>
                      </a:r>
                      <a:endParaRPr lang="fr-FR" sz="2400" b="1" dirty="0">
                        <a:effectLst/>
                        <a:latin typeface="Calibri"/>
                        <a:ea typeface="Calibri"/>
                        <a:cs typeface="Times New Roman"/>
                      </a:endParaRPr>
                    </a:p>
                  </a:txBody>
                  <a:tcPr marL="44450" marR="44450" marT="0" marB="0" anchor="ctr"/>
                </a:tc>
                <a:tc>
                  <a:txBody>
                    <a:bodyPr/>
                    <a:lstStyle/>
                    <a:p>
                      <a:pPr algn="ctr">
                        <a:spcAft>
                          <a:spcPts val="0"/>
                        </a:spcAft>
                      </a:pPr>
                      <a:r>
                        <a:rPr lang="fr-FR" sz="2400" b="1" dirty="0">
                          <a:solidFill>
                            <a:srgbClr val="000000"/>
                          </a:solidFill>
                          <a:effectLst/>
                          <a:latin typeface="Calibri"/>
                          <a:ea typeface="Calibri"/>
                          <a:cs typeface="Times New Roman"/>
                        </a:rPr>
                        <a:t>31/10/2018</a:t>
                      </a:r>
                      <a:endParaRPr lang="fr-FR" sz="2400" b="1" dirty="0">
                        <a:effectLst/>
                        <a:latin typeface="Calibri"/>
                        <a:ea typeface="Calibri"/>
                        <a:cs typeface="Times New Roman"/>
                      </a:endParaRPr>
                    </a:p>
                  </a:txBody>
                  <a:tcPr marL="44450" marR="44450" marT="0" marB="0" anchor="ctr"/>
                </a:tc>
                <a:tc>
                  <a:txBody>
                    <a:bodyPr/>
                    <a:lstStyle/>
                    <a:p>
                      <a:pPr algn="ctr">
                        <a:spcAft>
                          <a:spcPts val="0"/>
                        </a:spcAft>
                      </a:pPr>
                      <a:r>
                        <a:rPr lang="fr-FR" sz="2400" b="1" dirty="0" smtClean="0">
                          <a:effectLst/>
                          <a:latin typeface="Calibri"/>
                          <a:ea typeface="Calibri"/>
                          <a:cs typeface="Times New Roman"/>
                        </a:rPr>
                        <a:t>no</a:t>
                      </a:r>
                      <a:endParaRPr lang="fr-FR" sz="2400" b="1" dirty="0">
                        <a:effectLst/>
                        <a:latin typeface="Calibri"/>
                        <a:ea typeface="Calibri"/>
                        <a:cs typeface="Times New Roman"/>
                      </a:endParaRPr>
                    </a:p>
                  </a:txBody>
                  <a:tcPr marL="44450" marR="44450" marT="0" marB="0" anchor="b"/>
                </a:tc>
                <a:tc>
                  <a:txBody>
                    <a:bodyPr/>
                    <a:lstStyle/>
                    <a:p>
                      <a:pPr algn="ctr">
                        <a:spcAft>
                          <a:spcPts val="0"/>
                        </a:spcAft>
                      </a:pPr>
                      <a:r>
                        <a:rPr lang="fr-FR" sz="2400" b="1" dirty="0" err="1" smtClean="0">
                          <a:effectLst/>
                          <a:latin typeface="Calibri"/>
                          <a:ea typeface="Calibri"/>
                          <a:cs typeface="Times New Roman"/>
                        </a:rPr>
                        <a:t>vegetables</a:t>
                      </a:r>
                      <a:endParaRPr lang="fr-FR" sz="2400" b="1" dirty="0">
                        <a:effectLst/>
                        <a:latin typeface="Calibri"/>
                        <a:ea typeface="Calibri"/>
                        <a:cs typeface="Times New Roman"/>
                      </a:endParaRPr>
                    </a:p>
                  </a:txBody>
                  <a:tcPr marL="44450" marR="44450" marT="0" marB="0" anchor="b"/>
                </a:tc>
              </a:tr>
              <a:tr h="721530">
                <a:tc>
                  <a:txBody>
                    <a:bodyPr/>
                    <a:lstStyle/>
                    <a:p>
                      <a:pPr>
                        <a:spcAft>
                          <a:spcPts val="0"/>
                        </a:spcAft>
                      </a:pPr>
                      <a:r>
                        <a:rPr lang="fr-FR" sz="2400" b="1" dirty="0" err="1">
                          <a:solidFill>
                            <a:srgbClr val="000000"/>
                          </a:solidFill>
                          <a:effectLst/>
                          <a:latin typeface="Calibri"/>
                          <a:ea typeface="Calibri"/>
                          <a:cs typeface="Times New Roman"/>
                        </a:rPr>
                        <a:t>prosulfocarbe</a:t>
                      </a:r>
                      <a:endParaRPr lang="fr-FR" sz="2400" b="1" dirty="0">
                        <a:effectLst/>
                        <a:latin typeface="Calibri"/>
                        <a:ea typeface="Calibri"/>
                        <a:cs typeface="Times New Roman"/>
                      </a:endParaRPr>
                    </a:p>
                  </a:txBody>
                  <a:tcPr marL="44450" marR="44450" marT="0" marB="0" anchor="ctr"/>
                </a:tc>
                <a:tc>
                  <a:txBody>
                    <a:bodyPr/>
                    <a:lstStyle/>
                    <a:p>
                      <a:pPr algn="ctr">
                        <a:spcAft>
                          <a:spcPts val="0"/>
                        </a:spcAft>
                      </a:pPr>
                      <a:r>
                        <a:rPr lang="fr-FR" sz="2400" b="1" dirty="0">
                          <a:solidFill>
                            <a:srgbClr val="000000"/>
                          </a:solidFill>
                          <a:effectLst/>
                          <a:latin typeface="Calibri"/>
                          <a:ea typeface="Calibri"/>
                          <a:cs typeface="Times New Roman"/>
                        </a:rPr>
                        <a:t>31/10/2018</a:t>
                      </a:r>
                      <a:endParaRPr lang="fr-FR" sz="2400" b="1" dirty="0">
                        <a:effectLst/>
                        <a:latin typeface="Calibri"/>
                        <a:ea typeface="Calibri"/>
                        <a:cs typeface="Times New Roman"/>
                      </a:endParaRPr>
                    </a:p>
                  </a:txBody>
                  <a:tcPr marL="44450" marR="44450" marT="0" marB="0" anchor="ctr"/>
                </a:tc>
                <a:tc>
                  <a:txBody>
                    <a:bodyPr/>
                    <a:lstStyle/>
                    <a:p>
                      <a:pPr algn="ctr">
                        <a:spcAft>
                          <a:spcPts val="0"/>
                        </a:spcAft>
                      </a:pPr>
                      <a:r>
                        <a:rPr lang="fr-FR" sz="2400" b="1" dirty="0" smtClean="0">
                          <a:effectLst/>
                          <a:latin typeface="Calibri"/>
                          <a:ea typeface="Calibri"/>
                          <a:cs typeface="Times New Roman"/>
                        </a:rPr>
                        <a:t>no</a:t>
                      </a:r>
                      <a:endParaRPr lang="fr-FR" sz="2400" b="1" dirty="0">
                        <a:effectLst/>
                        <a:latin typeface="Calibri"/>
                        <a:ea typeface="Calibri"/>
                        <a:cs typeface="Times New Roman"/>
                      </a:endParaRPr>
                    </a:p>
                  </a:txBody>
                  <a:tcPr marL="44450" marR="44450" marT="0" marB="0" anchor="b"/>
                </a:tc>
                <a:tc>
                  <a:txBody>
                    <a:bodyPr/>
                    <a:lstStyle/>
                    <a:p>
                      <a:pPr algn="ctr">
                        <a:spcAft>
                          <a:spcPts val="0"/>
                        </a:spcAft>
                      </a:pPr>
                      <a:r>
                        <a:rPr lang="fr-FR" sz="2400" b="1" dirty="0" err="1" smtClean="0">
                          <a:effectLst/>
                          <a:latin typeface="Calibri"/>
                          <a:ea typeface="Calibri"/>
                          <a:cs typeface="Times New Roman"/>
                        </a:rPr>
                        <a:t>vegetables</a:t>
                      </a:r>
                      <a:r>
                        <a:rPr lang="fr-FR" sz="2400" b="1" dirty="0" smtClean="0">
                          <a:effectLst/>
                          <a:latin typeface="Calibri"/>
                          <a:ea typeface="Calibri"/>
                          <a:cs typeface="Times New Roman"/>
                        </a:rPr>
                        <a:t> + grasses</a:t>
                      </a:r>
                      <a:endParaRPr lang="fr-FR" sz="2400" b="1" dirty="0">
                        <a:effectLst/>
                        <a:latin typeface="Calibri"/>
                        <a:ea typeface="Calibri"/>
                        <a:cs typeface="Times New Roman"/>
                      </a:endParaRPr>
                    </a:p>
                  </a:txBody>
                  <a:tcPr marL="44450" marR="44450" marT="0" marB="0" anchor="b"/>
                </a:tc>
              </a:tr>
              <a:tr h="721530">
                <a:tc>
                  <a:txBody>
                    <a:bodyPr/>
                    <a:lstStyle/>
                    <a:p>
                      <a:pPr>
                        <a:spcAft>
                          <a:spcPts val="0"/>
                        </a:spcAft>
                      </a:pPr>
                      <a:r>
                        <a:rPr lang="fr-FR" sz="2400" b="1" dirty="0" err="1">
                          <a:solidFill>
                            <a:srgbClr val="000000"/>
                          </a:solidFill>
                          <a:effectLst/>
                          <a:latin typeface="Calibri"/>
                          <a:ea typeface="Calibri"/>
                          <a:cs typeface="Times New Roman"/>
                        </a:rPr>
                        <a:t>chloridazone</a:t>
                      </a:r>
                      <a:endParaRPr lang="fr-FR" sz="2400" b="1" dirty="0">
                        <a:effectLst/>
                        <a:latin typeface="Calibri"/>
                        <a:ea typeface="Calibri"/>
                        <a:cs typeface="Times New Roman"/>
                      </a:endParaRPr>
                    </a:p>
                  </a:txBody>
                  <a:tcPr marL="44450" marR="44450" marT="0" marB="0" anchor="ctr"/>
                </a:tc>
                <a:tc>
                  <a:txBody>
                    <a:bodyPr/>
                    <a:lstStyle/>
                    <a:p>
                      <a:pPr algn="ctr">
                        <a:spcAft>
                          <a:spcPts val="0"/>
                        </a:spcAft>
                      </a:pPr>
                      <a:r>
                        <a:rPr lang="fr-FR" sz="2400" b="1" dirty="0">
                          <a:solidFill>
                            <a:srgbClr val="000000"/>
                          </a:solidFill>
                          <a:effectLst/>
                          <a:latin typeface="Calibri"/>
                          <a:ea typeface="Calibri"/>
                          <a:cs typeface="Times New Roman"/>
                        </a:rPr>
                        <a:t>31/12/2018</a:t>
                      </a:r>
                      <a:endParaRPr lang="fr-FR" sz="2400" b="1" dirty="0">
                        <a:effectLst/>
                        <a:latin typeface="Calibri"/>
                        <a:ea typeface="Calibri"/>
                        <a:cs typeface="Times New Roman"/>
                      </a:endParaRPr>
                    </a:p>
                  </a:txBody>
                  <a:tcPr marL="44450" marR="44450" marT="0" marB="0" anchor="ctr"/>
                </a:tc>
                <a:tc>
                  <a:txBody>
                    <a:bodyPr/>
                    <a:lstStyle/>
                    <a:p>
                      <a:pPr algn="ctr">
                        <a:spcAft>
                          <a:spcPts val="0"/>
                        </a:spcAft>
                      </a:pPr>
                      <a:r>
                        <a:rPr lang="fr-FR" sz="2400" b="1" dirty="0" smtClean="0">
                          <a:effectLst/>
                          <a:latin typeface="Calibri"/>
                          <a:ea typeface="Calibri"/>
                          <a:cs typeface="Times New Roman"/>
                        </a:rPr>
                        <a:t>no (but </a:t>
                      </a:r>
                      <a:r>
                        <a:rPr lang="fr-FR" sz="2400" b="1" dirty="0" err="1" smtClean="0">
                          <a:effectLst/>
                          <a:latin typeface="Calibri"/>
                          <a:ea typeface="Calibri"/>
                          <a:cs typeface="Times New Roman"/>
                        </a:rPr>
                        <a:t>tox</a:t>
                      </a:r>
                      <a:r>
                        <a:rPr lang="fr-FR" sz="2400" b="1" dirty="0" smtClean="0">
                          <a:effectLst/>
                          <a:latin typeface="Calibri"/>
                          <a:ea typeface="Calibri"/>
                          <a:cs typeface="Times New Roman"/>
                        </a:rPr>
                        <a:t> + </a:t>
                      </a:r>
                      <a:r>
                        <a:rPr lang="fr-FR" sz="2400" b="1" dirty="0" err="1" smtClean="0">
                          <a:effectLst/>
                          <a:latin typeface="Calibri"/>
                          <a:ea typeface="Calibri"/>
                          <a:cs typeface="Times New Roman"/>
                        </a:rPr>
                        <a:t>ecotox</a:t>
                      </a:r>
                      <a:r>
                        <a:rPr lang="fr-FR" sz="2400" b="1" dirty="0" smtClean="0">
                          <a:effectLst/>
                          <a:latin typeface="Calibri"/>
                          <a:ea typeface="Calibri"/>
                          <a:cs typeface="Times New Roman"/>
                        </a:rPr>
                        <a:t>)</a:t>
                      </a:r>
                      <a:endParaRPr lang="fr-FR" sz="2400" b="1" dirty="0">
                        <a:effectLst/>
                        <a:latin typeface="Calibri"/>
                        <a:ea typeface="Calibri"/>
                        <a:cs typeface="Times New Roman"/>
                      </a:endParaRPr>
                    </a:p>
                  </a:txBody>
                  <a:tcPr marL="44450" marR="44450" marT="0" marB="0" anchor="b"/>
                </a:tc>
                <a:tc>
                  <a:txBody>
                    <a:bodyPr/>
                    <a:lstStyle/>
                    <a:p>
                      <a:pPr algn="ctr">
                        <a:spcAft>
                          <a:spcPts val="0"/>
                        </a:spcAft>
                      </a:pPr>
                      <a:r>
                        <a:rPr lang="fr-FR" sz="2400" b="1" dirty="0" err="1" smtClean="0">
                          <a:effectLst/>
                          <a:latin typeface="Calibri"/>
                          <a:ea typeface="Calibri"/>
                          <a:cs typeface="Times New Roman"/>
                        </a:rPr>
                        <a:t>vegetables</a:t>
                      </a:r>
                      <a:r>
                        <a:rPr lang="fr-FR" sz="2400" b="1" dirty="0" smtClean="0">
                          <a:effectLst/>
                          <a:latin typeface="Calibri"/>
                          <a:ea typeface="Calibri"/>
                          <a:cs typeface="Times New Roman"/>
                        </a:rPr>
                        <a:t> + </a:t>
                      </a:r>
                      <a:r>
                        <a:rPr lang="fr-FR" sz="2400" b="1" dirty="0" err="1" smtClean="0">
                          <a:effectLst/>
                          <a:latin typeface="Calibri"/>
                          <a:ea typeface="Calibri"/>
                          <a:cs typeface="Times New Roman"/>
                        </a:rPr>
                        <a:t>beet</a:t>
                      </a:r>
                      <a:endParaRPr lang="fr-FR" sz="2400" b="1" dirty="0">
                        <a:effectLst/>
                        <a:latin typeface="Calibri"/>
                        <a:ea typeface="Calibri"/>
                        <a:cs typeface="Times New Roman"/>
                      </a:endParaRPr>
                    </a:p>
                  </a:txBody>
                  <a:tcPr marL="44450" marR="44450" marT="0" marB="0" anchor="b"/>
                </a:tc>
              </a:tr>
              <a:tr h="517096">
                <a:tc>
                  <a:txBody>
                    <a:bodyPr/>
                    <a:lstStyle/>
                    <a:p>
                      <a:pPr>
                        <a:spcAft>
                          <a:spcPts val="0"/>
                        </a:spcAft>
                      </a:pPr>
                      <a:r>
                        <a:rPr lang="fr-FR" sz="2400" b="1" dirty="0" err="1">
                          <a:solidFill>
                            <a:srgbClr val="000000"/>
                          </a:solidFill>
                          <a:effectLst/>
                          <a:latin typeface="Calibri"/>
                          <a:ea typeface="Calibri"/>
                          <a:cs typeface="Times New Roman"/>
                        </a:rPr>
                        <a:t>fenoxaprop</a:t>
                      </a:r>
                      <a:r>
                        <a:rPr lang="fr-FR" sz="2400" b="1" dirty="0">
                          <a:solidFill>
                            <a:srgbClr val="000000"/>
                          </a:solidFill>
                          <a:effectLst/>
                          <a:latin typeface="Calibri"/>
                          <a:ea typeface="Calibri"/>
                          <a:cs typeface="Times New Roman"/>
                        </a:rPr>
                        <a:t>-p-</a:t>
                      </a:r>
                      <a:r>
                        <a:rPr lang="fr-FR" sz="2400" b="1" dirty="0" err="1">
                          <a:solidFill>
                            <a:srgbClr val="000000"/>
                          </a:solidFill>
                          <a:effectLst/>
                          <a:latin typeface="Calibri"/>
                          <a:ea typeface="Calibri"/>
                          <a:cs typeface="Times New Roman"/>
                        </a:rPr>
                        <a:t>ethyl</a:t>
                      </a:r>
                      <a:endParaRPr lang="fr-FR" sz="2400" b="1" dirty="0">
                        <a:effectLst/>
                        <a:latin typeface="Calibri"/>
                        <a:ea typeface="Calibri"/>
                        <a:cs typeface="Times New Roman"/>
                      </a:endParaRPr>
                    </a:p>
                  </a:txBody>
                  <a:tcPr marL="44450" marR="44450" marT="0" marB="0" anchor="ctr"/>
                </a:tc>
                <a:tc>
                  <a:txBody>
                    <a:bodyPr/>
                    <a:lstStyle/>
                    <a:p>
                      <a:pPr algn="ctr">
                        <a:spcAft>
                          <a:spcPts val="0"/>
                        </a:spcAft>
                      </a:pPr>
                      <a:r>
                        <a:rPr lang="fr-FR" sz="2400" b="1" dirty="0">
                          <a:solidFill>
                            <a:srgbClr val="000000"/>
                          </a:solidFill>
                          <a:effectLst/>
                          <a:latin typeface="Calibri"/>
                          <a:ea typeface="Calibri"/>
                          <a:cs typeface="Times New Roman"/>
                        </a:rPr>
                        <a:t>31/12/2018</a:t>
                      </a:r>
                      <a:endParaRPr lang="fr-FR" sz="2400" b="1" dirty="0">
                        <a:effectLst/>
                        <a:latin typeface="Calibri"/>
                        <a:ea typeface="Calibri"/>
                        <a:cs typeface="Times New Roman"/>
                      </a:endParaRPr>
                    </a:p>
                  </a:txBody>
                  <a:tcPr marL="44450" marR="44450" marT="0" marB="0" anchor="ctr"/>
                </a:tc>
                <a:tc>
                  <a:txBody>
                    <a:bodyPr/>
                    <a:lstStyle/>
                    <a:p>
                      <a:pPr algn="ctr">
                        <a:spcAft>
                          <a:spcPts val="0"/>
                        </a:spcAft>
                      </a:pPr>
                      <a:r>
                        <a:rPr lang="fr-FR" sz="2400" b="1" dirty="0" smtClean="0">
                          <a:effectLst/>
                          <a:latin typeface="Calibri"/>
                          <a:ea typeface="Calibri"/>
                          <a:cs typeface="Times New Roman"/>
                        </a:rPr>
                        <a:t>no</a:t>
                      </a:r>
                      <a:endParaRPr lang="fr-FR" sz="2400" b="1" dirty="0">
                        <a:effectLst/>
                        <a:latin typeface="Calibri"/>
                        <a:ea typeface="Calibri"/>
                        <a:cs typeface="Times New Roman"/>
                      </a:endParaRPr>
                    </a:p>
                  </a:txBody>
                  <a:tcPr marL="44450" marR="44450" marT="0" marB="0" anchor="b"/>
                </a:tc>
                <a:tc>
                  <a:txBody>
                    <a:bodyPr/>
                    <a:lstStyle/>
                    <a:p>
                      <a:pPr algn="ctr">
                        <a:spcAft>
                          <a:spcPts val="0"/>
                        </a:spcAft>
                      </a:pPr>
                      <a:r>
                        <a:rPr lang="fr-FR" sz="2400" b="1" dirty="0" smtClean="0">
                          <a:effectLst/>
                          <a:latin typeface="Calibri"/>
                          <a:ea typeface="Calibri"/>
                          <a:cs typeface="Times New Roman"/>
                        </a:rPr>
                        <a:t>grasses</a:t>
                      </a:r>
                      <a:endParaRPr lang="fr-FR" sz="2400" b="1" dirty="0">
                        <a:effectLst/>
                        <a:latin typeface="Calibri"/>
                        <a:ea typeface="Calibri"/>
                        <a:cs typeface="Times New Roman"/>
                      </a:endParaRPr>
                    </a:p>
                  </a:txBody>
                  <a:tcPr marL="44450" marR="44450" marT="0" marB="0" anchor="b"/>
                </a:tc>
              </a:tr>
              <a:tr h="517096">
                <a:tc>
                  <a:txBody>
                    <a:bodyPr/>
                    <a:lstStyle/>
                    <a:p>
                      <a:pPr>
                        <a:spcAft>
                          <a:spcPts val="0"/>
                        </a:spcAft>
                      </a:pPr>
                      <a:r>
                        <a:rPr lang="fr-FR" sz="2400" b="1" dirty="0" err="1">
                          <a:solidFill>
                            <a:srgbClr val="000000"/>
                          </a:solidFill>
                          <a:effectLst/>
                          <a:latin typeface="Calibri"/>
                          <a:ea typeface="Calibri"/>
                          <a:cs typeface="Times New Roman"/>
                        </a:rPr>
                        <a:t>lénacile</a:t>
                      </a:r>
                      <a:endParaRPr lang="fr-FR" sz="2400" b="1" dirty="0">
                        <a:effectLst/>
                        <a:latin typeface="Calibri"/>
                        <a:ea typeface="Calibri"/>
                        <a:cs typeface="Times New Roman"/>
                      </a:endParaRPr>
                    </a:p>
                  </a:txBody>
                  <a:tcPr marL="44450" marR="44450" marT="0" marB="0" anchor="ctr"/>
                </a:tc>
                <a:tc>
                  <a:txBody>
                    <a:bodyPr/>
                    <a:lstStyle/>
                    <a:p>
                      <a:pPr algn="ctr">
                        <a:spcAft>
                          <a:spcPts val="0"/>
                        </a:spcAft>
                      </a:pPr>
                      <a:r>
                        <a:rPr lang="fr-FR" sz="2400" b="1" dirty="0">
                          <a:solidFill>
                            <a:srgbClr val="000000"/>
                          </a:solidFill>
                          <a:effectLst/>
                          <a:latin typeface="Calibri"/>
                          <a:ea typeface="Calibri"/>
                          <a:cs typeface="Times New Roman"/>
                        </a:rPr>
                        <a:t>31/12/2018</a:t>
                      </a:r>
                      <a:endParaRPr lang="fr-FR" sz="2400" b="1" dirty="0">
                        <a:effectLst/>
                        <a:latin typeface="Calibri"/>
                        <a:ea typeface="Calibri"/>
                        <a:cs typeface="Times New Roman"/>
                      </a:endParaRPr>
                    </a:p>
                  </a:txBody>
                  <a:tcPr marL="44450" marR="44450" marT="0" marB="0" anchor="ctr"/>
                </a:tc>
                <a:tc>
                  <a:txBody>
                    <a:bodyPr/>
                    <a:lstStyle/>
                    <a:p>
                      <a:pPr algn="ctr">
                        <a:spcAft>
                          <a:spcPts val="0"/>
                        </a:spcAft>
                      </a:pPr>
                      <a:r>
                        <a:rPr lang="en-US" sz="2400" b="1" noProof="0" dirty="0" smtClean="0">
                          <a:effectLst/>
                          <a:latin typeface="Calibri"/>
                          <a:ea typeface="Calibri"/>
                          <a:cs typeface="Times New Roman"/>
                        </a:rPr>
                        <a:t>yes</a:t>
                      </a:r>
                      <a:endParaRPr lang="en-US" sz="2400" b="1" noProof="0" dirty="0">
                        <a:effectLst/>
                        <a:latin typeface="Calibri"/>
                        <a:ea typeface="Calibri"/>
                        <a:cs typeface="Times New Roman"/>
                      </a:endParaRPr>
                    </a:p>
                  </a:txBody>
                  <a:tcPr marL="44450" marR="44450" marT="0" marB="0" anchor="b"/>
                </a:tc>
                <a:tc>
                  <a:txBody>
                    <a:bodyPr/>
                    <a:lstStyle/>
                    <a:p>
                      <a:pPr algn="ctr">
                        <a:spcAft>
                          <a:spcPts val="0"/>
                        </a:spcAft>
                      </a:pPr>
                      <a:r>
                        <a:rPr lang="en-US" sz="2400" b="1" noProof="0" dirty="0" smtClean="0">
                          <a:effectLst/>
                          <a:latin typeface="Calibri"/>
                          <a:ea typeface="Calibri"/>
                          <a:cs typeface="Times New Roman"/>
                        </a:rPr>
                        <a:t>vegetables</a:t>
                      </a:r>
                      <a:endParaRPr lang="en-US" sz="2400" b="1" noProof="0" dirty="0">
                        <a:effectLst/>
                        <a:latin typeface="Calibri"/>
                        <a:ea typeface="Calibri"/>
                        <a:cs typeface="Times New Roman"/>
                      </a:endParaRPr>
                    </a:p>
                  </a:txBody>
                  <a:tcPr marL="44450" marR="44450" marT="0" marB="0" anchor="b"/>
                </a:tc>
              </a:tr>
            </a:tbl>
          </a:graphicData>
        </a:graphic>
      </p:graphicFrame>
      <p:sp>
        <p:nvSpPr>
          <p:cNvPr id="3" name="Espace réservé du numéro de diapositive 2"/>
          <p:cNvSpPr>
            <a:spLocks noGrp="1"/>
          </p:cNvSpPr>
          <p:nvPr>
            <p:ph type="sldNum" sz="quarter" idx="12"/>
          </p:nvPr>
        </p:nvSpPr>
        <p:spPr/>
        <p:txBody>
          <a:bodyPr/>
          <a:lstStyle/>
          <a:p>
            <a:fld id="{41397532-B625-46CA-B846-E910C9E768DC}" type="slidenum">
              <a:rPr lang="nl-NL" smtClean="0"/>
              <a:t>13</a:t>
            </a:fld>
            <a:endParaRPr lang="nl-NL"/>
          </a:p>
        </p:txBody>
      </p:sp>
    </p:spTree>
    <p:extLst>
      <p:ext uri="{BB962C8B-B14F-4D97-AF65-F5344CB8AC3E}">
        <p14:creationId xmlns:p14="http://schemas.microsoft.com/office/powerpoint/2010/main" val="20783589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323528" y="-243408"/>
            <a:ext cx="8229600" cy="935038"/>
          </a:xfrm>
        </p:spPr>
        <p:txBody>
          <a:bodyPr>
            <a:normAutofit fontScale="90000"/>
          </a:bodyPr>
          <a:lstStyle/>
          <a:p>
            <a:pPr eaLnBrk="1" hangingPunct="1">
              <a:defRPr/>
            </a:pPr>
            <a:r>
              <a:rPr lang="fr-FR" b="1" dirty="0"/>
              <a:t>Active </a:t>
            </a:r>
            <a:r>
              <a:rPr lang="en-US" b="1" dirty="0" smtClean="0"/>
              <a:t>substances/reevaluation</a:t>
            </a:r>
            <a:r>
              <a:rPr lang="fr-FR" b="1" dirty="0" smtClean="0"/>
              <a:t> </a:t>
            </a:r>
            <a:r>
              <a:rPr lang="fr-FR" b="1" dirty="0"/>
              <a:t>dates </a:t>
            </a:r>
            <a:endParaRPr lang="fr-FR" dirty="0" smtClean="0"/>
          </a:p>
        </p:txBody>
      </p:sp>
      <p:sp>
        <p:nvSpPr>
          <p:cNvPr id="2" name="Espace réservé du contenu 1"/>
          <p:cNvSpPr>
            <a:spLocks noGrp="1"/>
          </p:cNvSpPr>
          <p:nvPr>
            <p:ph sz="half" idx="1"/>
          </p:nvPr>
        </p:nvSpPr>
        <p:spPr>
          <a:xfrm>
            <a:off x="323528" y="548680"/>
            <a:ext cx="8291264" cy="1080120"/>
          </a:xfrm>
        </p:spPr>
        <p:txBody>
          <a:bodyPr>
            <a:normAutofit/>
          </a:bodyPr>
          <a:lstStyle/>
          <a:p>
            <a:r>
              <a:rPr lang="en-US" b="1" dirty="0" smtClean="0">
                <a:solidFill>
                  <a:srgbClr val="00B0F0"/>
                </a:solidFill>
              </a:rPr>
              <a:t>Seed production (spraying)</a:t>
            </a:r>
          </a:p>
          <a:p>
            <a:pPr lvl="1"/>
            <a:r>
              <a:rPr lang="fr-FR" b="1" dirty="0" smtClean="0"/>
              <a:t>Insecticides (2017 and ++)</a:t>
            </a:r>
            <a:r>
              <a:rPr lang="fr-FR" dirty="0" smtClean="0"/>
              <a:t/>
            </a:r>
            <a:br>
              <a:rPr lang="fr-FR" dirty="0" smtClean="0"/>
            </a:br>
            <a:endParaRPr lang="fr-FR" dirty="0"/>
          </a:p>
        </p:txBody>
      </p:sp>
      <p:graphicFrame>
        <p:nvGraphicFramePr>
          <p:cNvPr id="4" name="Espace réservé du contenu 3"/>
          <p:cNvGraphicFramePr>
            <a:graphicFrameLocks noGrp="1"/>
          </p:cNvGraphicFramePr>
          <p:nvPr>
            <p:ph sz="half" idx="2"/>
            <p:extLst>
              <p:ext uri="{D42A27DB-BD31-4B8C-83A1-F6EECF244321}">
                <p14:modId xmlns:p14="http://schemas.microsoft.com/office/powerpoint/2010/main" val="1998500703"/>
              </p:ext>
            </p:extLst>
          </p:nvPr>
        </p:nvGraphicFramePr>
        <p:xfrm>
          <a:off x="467544" y="1196752"/>
          <a:ext cx="8100393" cy="5460684"/>
        </p:xfrm>
        <a:graphic>
          <a:graphicData uri="http://schemas.openxmlformats.org/drawingml/2006/table">
            <a:tbl>
              <a:tblPr firstRow="1" bandRow="1">
                <a:tableStyleId>{5C22544A-7EE6-4342-B048-85BDC9FD1C3A}</a:tableStyleId>
              </a:tblPr>
              <a:tblGrid>
                <a:gridCol w="1554145"/>
                <a:gridCol w="2307670"/>
                <a:gridCol w="2119289"/>
                <a:gridCol w="2119289"/>
              </a:tblGrid>
              <a:tr h="630360">
                <a:tc>
                  <a:txBody>
                    <a:bodyPr/>
                    <a:lstStyle/>
                    <a:p>
                      <a:r>
                        <a:rPr lang="fr-FR" sz="1800" b="1" dirty="0" smtClean="0"/>
                        <a:t>Active</a:t>
                      </a:r>
                      <a:r>
                        <a:rPr lang="fr-FR" sz="1800" b="1" baseline="0" dirty="0" smtClean="0"/>
                        <a:t> s</a:t>
                      </a:r>
                      <a:r>
                        <a:rPr lang="fr-FR" sz="1800" b="1" dirty="0" smtClean="0"/>
                        <a:t>ubstances</a:t>
                      </a:r>
                      <a:endParaRPr lang="fr-FR" sz="1800" b="1" dirty="0"/>
                    </a:p>
                  </a:txBody>
                  <a:tcPr/>
                </a:tc>
                <a:tc>
                  <a:txBody>
                    <a:bodyPr/>
                    <a:lstStyle/>
                    <a:p>
                      <a:r>
                        <a:rPr lang="en-US" sz="1800" b="1" noProof="0" dirty="0" smtClean="0">
                          <a:solidFill>
                            <a:schemeClr val="bg1"/>
                          </a:solidFill>
                        </a:rPr>
                        <a:t>Reevaluation date (EU level)</a:t>
                      </a:r>
                      <a:endParaRPr lang="en-US" sz="1800" b="1" noProof="0" dirty="0">
                        <a:solidFill>
                          <a:schemeClr val="bg1"/>
                        </a:solidFill>
                      </a:endParaRPr>
                    </a:p>
                  </a:txBody>
                  <a:tcPr/>
                </a:tc>
                <a:tc>
                  <a:txBody>
                    <a:bodyPr/>
                    <a:lstStyle/>
                    <a:p>
                      <a:r>
                        <a:rPr lang="fr-FR" sz="1800" b="1" dirty="0" smtClean="0"/>
                        <a:t>On the substitution </a:t>
                      </a:r>
                      <a:r>
                        <a:rPr lang="en-US" sz="1800" b="1" noProof="0" dirty="0" smtClean="0"/>
                        <a:t>list</a:t>
                      </a:r>
                      <a:r>
                        <a:rPr lang="fr-FR" sz="1800" b="1" dirty="0" smtClean="0"/>
                        <a:t> ?</a:t>
                      </a:r>
                      <a:endParaRPr lang="fr-FR" sz="1800" b="1" dirty="0"/>
                    </a:p>
                  </a:txBody>
                  <a:tcPr/>
                </a:tc>
                <a:tc>
                  <a:txBody>
                    <a:bodyPr/>
                    <a:lstStyle/>
                    <a:p>
                      <a:pPr algn="ctr"/>
                      <a:r>
                        <a:rPr lang="fr-FR" sz="1800" b="1" dirty="0" smtClean="0"/>
                        <a:t>uses</a:t>
                      </a:r>
                      <a:endParaRPr lang="fr-FR" sz="1800" b="1" dirty="0"/>
                    </a:p>
                  </a:txBody>
                  <a:tcPr/>
                </a:tc>
              </a:tr>
              <a:tr h="548139">
                <a:tc>
                  <a:txBody>
                    <a:bodyPr/>
                    <a:lstStyle/>
                    <a:p>
                      <a:pPr>
                        <a:spcAft>
                          <a:spcPts val="0"/>
                        </a:spcAft>
                      </a:pPr>
                      <a:r>
                        <a:rPr lang="fr-FR" sz="1800" b="1" dirty="0">
                          <a:solidFill>
                            <a:srgbClr val="FF0000"/>
                          </a:solidFill>
                          <a:effectLst/>
                          <a:latin typeface="+mn-lt"/>
                          <a:ea typeface="Calibri"/>
                          <a:cs typeface="Times New Roman"/>
                        </a:rPr>
                        <a:t>lambda-</a:t>
                      </a:r>
                      <a:r>
                        <a:rPr lang="fr-FR" sz="1800" b="1" dirty="0" err="1">
                          <a:solidFill>
                            <a:srgbClr val="FF0000"/>
                          </a:solidFill>
                          <a:effectLst/>
                          <a:latin typeface="+mn-lt"/>
                          <a:ea typeface="Calibri"/>
                          <a:cs typeface="Times New Roman"/>
                        </a:rPr>
                        <a:t>cyhalothrine</a:t>
                      </a:r>
                      <a:endParaRPr lang="fr-FR" sz="1800" b="1" dirty="0">
                        <a:solidFill>
                          <a:srgbClr val="FF0000"/>
                        </a:solidFill>
                        <a:effectLst/>
                        <a:latin typeface="+mn-lt"/>
                        <a:ea typeface="Calibri"/>
                        <a:cs typeface="Times New Roman"/>
                      </a:endParaRPr>
                    </a:p>
                  </a:txBody>
                  <a:tcPr marL="44450" marR="44450" marT="0" marB="0" anchor="ctr"/>
                </a:tc>
                <a:tc>
                  <a:txBody>
                    <a:bodyPr/>
                    <a:lstStyle/>
                    <a:p>
                      <a:pPr algn="ctr">
                        <a:spcAft>
                          <a:spcPts val="0"/>
                        </a:spcAft>
                      </a:pPr>
                      <a:r>
                        <a:rPr lang="fr-FR" sz="1800" b="1" dirty="0" smtClean="0">
                          <a:solidFill>
                            <a:schemeClr val="bg2">
                              <a:lumMod val="50000"/>
                            </a:schemeClr>
                          </a:solidFill>
                          <a:effectLst/>
                          <a:latin typeface="+mn-lt"/>
                          <a:ea typeface="Calibri"/>
                          <a:cs typeface="Times New Roman"/>
                        </a:rPr>
                        <a:t>30/06/2023</a:t>
                      </a:r>
                      <a:endParaRPr lang="fr-FR" sz="1800" b="1" dirty="0">
                        <a:solidFill>
                          <a:schemeClr val="bg2">
                            <a:lumMod val="50000"/>
                          </a:schemeClr>
                        </a:solidFill>
                        <a:effectLst/>
                        <a:latin typeface="+mn-lt"/>
                        <a:ea typeface="Calibri"/>
                        <a:cs typeface="Times New Roman"/>
                      </a:endParaRPr>
                    </a:p>
                  </a:txBody>
                  <a:tcPr marL="44450" marR="44450" marT="0" marB="0" anchor="ctr"/>
                </a:tc>
                <a:tc>
                  <a:txBody>
                    <a:bodyPr/>
                    <a:lstStyle/>
                    <a:p>
                      <a:pPr algn="ctr">
                        <a:spcAft>
                          <a:spcPts val="0"/>
                        </a:spcAft>
                      </a:pPr>
                      <a:r>
                        <a:rPr lang="en-US" sz="1800" b="1" noProof="0" dirty="0" smtClean="0">
                          <a:effectLst/>
                          <a:latin typeface="Calibri"/>
                          <a:ea typeface="Calibri"/>
                          <a:cs typeface="Times New Roman"/>
                        </a:rPr>
                        <a:t>yes</a:t>
                      </a:r>
                      <a:endParaRPr lang="en-US" sz="1800" b="1" noProof="0" dirty="0">
                        <a:effectLst/>
                        <a:latin typeface="Calibri"/>
                        <a:ea typeface="Calibri"/>
                        <a:cs typeface="Times New Roman"/>
                      </a:endParaRPr>
                    </a:p>
                  </a:txBody>
                  <a:tcPr marL="44450" marR="44450" marT="0" marB="0" anchor="b"/>
                </a:tc>
                <a:tc>
                  <a:txBody>
                    <a:bodyPr/>
                    <a:lstStyle/>
                    <a:p>
                      <a:pPr algn="ctr">
                        <a:spcAft>
                          <a:spcPts val="0"/>
                        </a:spcAft>
                      </a:pPr>
                      <a:r>
                        <a:rPr lang="en-US" sz="1800" b="1" noProof="0" dirty="0" smtClean="0">
                          <a:effectLst/>
                          <a:latin typeface="Calibri"/>
                          <a:ea typeface="Calibri"/>
                          <a:cs typeface="Times New Roman"/>
                        </a:rPr>
                        <a:t>numerous pests</a:t>
                      </a:r>
                      <a:endParaRPr lang="en-US" sz="1800" b="1" noProof="0" dirty="0">
                        <a:effectLst/>
                        <a:latin typeface="Calibri"/>
                        <a:ea typeface="Calibri"/>
                        <a:cs typeface="Times New Roman"/>
                      </a:endParaRPr>
                    </a:p>
                  </a:txBody>
                  <a:tcPr marL="44450" marR="44450" marT="0" marB="0" anchor="b"/>
                </a:tc>
              </a:tr>
              <a:tr h="822208">
                <a:tc>
                  <a:txBody>
                    <a:bodyPr/>
                    <a:lstStyle/>
                    <a:p>
                      <a:pPr>
                        <a:spcAft>
                          <a:spcPts val="0"/>
                        </a:spcAft>
                      </a:pPr>
                      <a:r>
                        <a:rPr lang="fr-FR" sz="1800" b="1" dirty="0" err="1">
                          <a:solidFill>
                            <a:srgbClr val="000000"/>
                          </a:solidFill>
                          <a:effectLst/>
                          <a:latin typeface="+mn-lt"/>
                          <a:ea typeface="Calibri"/>
                          <a:cs typeface="Times New Roman"/>
                        </a:rPr>
                        <a:t>pymétrozine</a:t>
                      </a:r>
                      <a:endParaRPr lang="fr-FR" sz="1800" b="1" dirty="0">
                        <a:effectLst/>
                        <a:latin typeface="+mn-lt"/>
                        <a:ea typeface="Calibri"/>
                        <a:cs typeface="Times New Roman"/>
                      </a:endParaRPr>
                    </a:p>
                  </a:txBody>
                  <a:tcPr marL="44450" marR="44450" marT="0" marB="0" anchor="ctr"/>
                </a:tc>
                <a:tc>
                  <a:txBody>
                    <a:bodyPr/>
                    <a:lstStyle/>
                    <a:p>
                      <a:pPr algn="ctr">
                        <a:spcAft>
                          <a:spcPts val="0"/>
                        </a:spcAft>
                      </a:pPr>
                      <a:r>
                        <a:rPr lang="fr-FR" sz="1800" b="1" dirty="0" smtClean="0">
                          <a:solidFill>
                            <a:schemeClr val="bg2">
                              <a:lumMod val="50000"/>
                            </a:schemeClr>
                          </a:solidFill>
                          <a:effectLst/>
                          <a:latin typeface="+mn-lt"/>
                          <a:ea typeface="Calibri"/>
                          <a:cs typeface="Times New Roman"/>
                        </a:rPr>
                        <a:t>30/06/2017</a:t>
                      </a:r>
                      <a:endParaRPr lang="fr-FR" sz="1800" b="1" dirty="0">
                        <a:solidFill>
                          <a:schemeClr val="bg2">
                            <a:lumMod val="50000"/>
                          </a:schemeClr>
                        </a:solidFill>
                        <a:effectLst/>
                        <a:latin typeface="+mn-lt"/>
                        <a:ea typeface="Calibri"/>
                        <a:cs typeface="Times New Roman"/>
                      </a:endParaRPr>
                    </a:p>
                  </a:txBody>
                  <a:tcPr marL="44450" marR="4445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noProof="0" dirty="0" smtClean="0">
                          <a:effectLst/>
                          <a:latin typeface="+mn-lt"/>
                          <a:ea typeface="Calibri"/>
                          <a:cs typeface="Times New Roman"/>
                        </a:rPr>
                        <a:t>no (but </a:t>
                      </a:r>
                      <a:r>
                        <a:rPr lang="en-US" sz="1800" b="1" noProof="0" dirty="0" err="1" smtClean="0">
                          <a:effectLst/>
                          <a:latin typeface="+mn-lt"/>
                          <a:ea typeface="Calibri"/>
                          <a:cs typeface="Times New Roman"/>
                        </a:rPr>
                        <a:t>tox</a:t>
                      </a:r>
                      <a:r>
                        <a:rPr lang="en-US" sz="1800" b="1" noProof="0" dirty="0" smtClean="0">
                          <a:effectLst/>
                          <a:latin typeface="+mn-lt"/>
                          <a:ea typeface="Calibri"/>
                          <a:cs typeface="Times New Roman"/>
                        </a:rPr>
                        <a:t> + </a:t>
                      </a:r>
                      <a:r>
                        <a:rPr lang="en-US" sz="1800" b="1" noProof="0" dirty="0" err="1" smtClean="0">
                          <a:effectLst/>
                          <a:latin typeface="+mn-lt"/>
                          <a:ea typeface="Calibri"/>
                          <a:cs typeface="Times New Roman"/>
                        </a:rPr>
                        <a:t>ecotox</a:t>
                      </a:r>
                      <a:r>
                        <a:rPr lang="en-US" sz="1800" b="1" noProof="0" dirty="0" smtClean="0">
                          <a:effectLst/>
                          <a:latin typeface="+mn-lt"/>
                          <a:ea typeface="Calibri"/>
                          <a:cs typeface="Times New Roman"/>
                        </a:rPr>
                        <a:t>)</a:t>
                      </a:r>
                    </a:p>
                    <a:p>
                      <a:pPr algn="ctr">
                        <a:spcAft>
                          <a:spcPts val="0"/>
                        </a:spcAft>
                      </a:pPr>
                      <a:endParaRPr lang="en-US" sz="1800" b="1" noProof="0" dirty="0">
                        <a:effectLst/>
                        <a:latin typeface="Calibri"/>
                        <a:ea typeface="Calibri"/>
                        <a:cs typeface="Times New Roman"/>
                      </a:endParaRPr>
                    </a:p>
                  </a:txBody>
                  <a:tcPr marL="44450" marR="44450" marT="0" marB="0" anchor="b"/>
                </a:tc>
                <a:tc>
                  <a:txBody>
                    <a:bodyPr/>
                    <a:lstStyle/>
                    <a:p>
                      <a:pPr algn="ctr">
                        <a:spcAft>
                          <a:spcPts val="0"/>
                        </a:spcAft>
                      </a:pPr>
                      <a:r>
                        <a:rPr lang="en-US" sz="1800" b="1" noProof="0" dirty="0" smtClean="0">
                          <a:effectLst/>
                          <a:latin typeface="Calibri"/>
                          <a:ea typeface="Calibri"/>
                          <a:cs typeface="Times New Roman"/>
                        </a:rPr>
                        <a:t>aphids</a:t>
                      </a:r>
                      <a:endParaRPr lang="en-US" sz="1800" b="1" noProof="0" dirty="0">
                        <a:effectLst/>
                        <a:latin typeface="Calibri"/>
                        <a:ea typeface="Calibri"/>
                        <a:cs typeface="Times New Roman"/>
                      </a:endParaRPr>
                    </a:p>
                  </a:txBody>
                  <a:tcPr marL="44450" marR="44450" marT="0" marB="0" anchor="b"/>
                </a:tc>
              </a:tr>
              <a:tr h="548139">
                <a:tc>
                  <a:txBody>
                    <a:bodyPr/>
                    <a:lstStyle/>
                    <a:p>
                      <a:pPr>
                        <a:spcAft>
                          <a:spcPts val="0"/>
                        </a:spcAft>
                      </a:pPr>
                      <a:r>
                        <a:rPr lang="fr-FR" sz="1800" b="1" dirty="0" err="1">
                          <a:solidFill>
                            <a:srgbClr val="000000"/>
                          </a:solidFill>
                          <a:effectLst/>
                          <a:latin typeface="+mn-lt"/>
                          <a:ea typeface="Calibri"/>
                          <a:cs typeface="Times New Roman"/>
                        </a:rPr>
                        <a:t>deltaméthrine</a:t>
                      </a:r>
                      <a:endParaRPr lang="fr-FR" sz="1800" b="1" dirty="0">
                        <a:effectLst/>
                        <a:latin typeface="+mn-lt"/>
                        <a:ea typeface="Calibri"/>
                        <a:cs typeface="Times New Roman"/>
                      </a:endParaRPr>
                    </a:p>
                  </a:txBody>
                  <a:tcPr marL="44450" marR="44450" marT="0" marB="0" anchor="ctr"/>
                </a:tc>
                <a:tc>
                  <a:txBody>
                    <a:bodyPr/>
                    <a:lstStyle/>
                    <a:p>
                      <a:pPr algn="ctr">
                        <a:spcAft>
                          <a:spcPts val="0"/>
                        </a:spcAft>
                      </a:pPr>
                      <a:r>
                        <a:rPr lang="fr-FR" sz="1800" b="1" dirty="0" smtClean="0">
                          <a:solidFill>
                            <a:schemeClr val="bg2">
                              <a:lumMod val="50000"/>
                            </a:schemeClr>
                          </a:solidFill>
                          <a:effectLst/>
                          <a:latin typeface="+mn-lt"/>
                          <a:ea typeface="Calibri"/>
                          <a:cs typeface="Times New Roman"/>
                        </a:rPr>
                        <a:t>31/10/2017</a:t>
                      </a:r>
                      <a:endParaRPr lang="fr-FR" sz="1800" b="1" dirty="0">
                        <a:solidFill>
                          <a:schemeClr val="bg2">
                            <a:lumMod val="50000"/>
                          </a:schemeClr>
                        </a:solidFill>
                        <a:effectLst/>
                        <a:latin typeface="+mn-lt"/>
                        <a:ea typeface="Calibri"/>
                        <a:cs typeface="Times New Roman"/>
                      </a:endParaRPr>
                    </a:p>
                  </a:txBody>
                  <a:tcPr marL="44450" marR="44450" marT="0" marB="0" anchor="ctr"/>
                </a:tc>
                <a:tc>
                  <a:txBody>
                    <a:bodyPr/>
                    <a:lstStyle/>
                    <a:p>
                      <a:pPr algn="ctr">
                        <a:spcAft>
                          <a:spcPts val="0"/>
                        </a:spcAft>
                      </a:pPr>
                      <a:r>
                        <a:rPr lang="en-US" sz="1800" b="1" noProof="0" dirty="0" smtClean="0">
                          <a:effectLst/>
                          <a:latin typeface="Calibri"/>
                          <a:ea typeface="Calibri"/>
                          <a:cs typeface="Times New Roman"/>
                        </a:rPr>
                        <a:t>no</a:t>
                      </a:r>
                      <a:endParaRPr lang="en-US" sz="1800" b="1" noProof="0" dirty="0">
                        <a:effectLst/>
                        <a:latin typeface="Calibri"/>
                        <a:ea typeface="Calibri"/>
                        <a:cs typeface="Times New Roman"/>
                      </a:endParaRPr>
                    </a:p>
                  </a:txBody>
                  <a:tcPr marL="44450" marR="44450" marT="0" marB="0" anchor="b"/>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noProof="0" dirty="0" smtClean="0">
                          <a:effectLst/>
                          <a:latin typeface="+mn-lt"/>
                          <a:ea typeface="Calibri"/>
                          <a:cs typeface="Times New Roman"/>
                        </a:rPr>
                        <a:t>numerous pests</a:t>
                      </a:r>
                    </a:p>
                    <a:p>
                      <a:pPr algn="ctr">
                        <a:spcAft>
                          <a:spcPts val="0"/>
                        </a:spcAft>
                      </a:pPr>
                      <a:endParaRPr lang="en-US" sz="1800" b="1" noProof="0" dirty="0">
                        <a:effectLst/>
                        <a:latin typeface="Calibri"/>
                        <a:ea typeface="Calibri"/>
                        <a:cs typeface="Times New Roman"/>
                      </a:endParaRPr>
                    </a:p>
                  </a:txBody>
                  <a:tcPr marL="44450" marR="44450" marT="0" marB="0" anchor="b"/>
                </a:tc>
              </a:tr>
              <a:tr h="431906">
                <a:tc>
                  <a:txBody>
                    <a:bodyPr/>
                    <a:lstStyle/>
                    <a:p>
                      <a:pPr>
                        <a:spcAft>
                          <a:spcPts val="0"/>
                        </a:spcAft>
                      </a:pPr>
                      <a:r>
                        <a:rPr lang="fr-FR" sz="1800" b="1" dirty="0" err="1">
                          <a:solidFill>
                            <a:srgbClr val="000000"/>
                          </a:solidFill>
                          <a:effectLst/>
                          <a:latin typeface="+mn-lt"/>
                          <a:ea typeface="Calibri"/>
                          <a:cs typeface="Times New Roman"/>
                        </a:rPr>
                        <a:t>acétamipride</a:t>
                      </a:r>
                      <a:endParaRPr lang="fr-FR" sz="1800" b="1" dirty="0">
                        <a:effectLst/>
                        <a:latin typeface="+mn-lt"/>
                        <a:ea typeface="Calibri"/>
                        <a:cs typeface="Times New Roman"/>
                      </a:endParaRPr>
                    </a:p>
                  </a:txBody>
                  <a:tcPr marL="44450" marR="44450" marT="0" marB="0" anchor="ctr"/>
                </a:tc>
                <a:tc>
                  <a:txBody>
                    <a:bodyPr/>
                    <a:lstStyle/>
                    <a:p>
                      <a:pPr algn="ctr">
                        <a:spcAft>
                          <a:spcPts val="0"/>
                        </a:spcAft>
                      </a:pPr>
                      <a:r>
                        <a:rPr lang="fr-FR" sz="1800" b="1" dirty="0" smtClean="0">
                          <a:solidFill>
                            <a:schemeClr val="bg2">
                              <a:lumMod val="50000"/>
                            </a:schemeClr>
                          </a:solidFill>
                          <a:effectLst/>
                          <a:latin typeface="+mn-lt"/>
                          <a:ea typeface="Calibri"/>
                          <a:cs typeface="Times New Roman"/>
                        </a:rPr>
                        <a:t>30/04/2018</a:t>
                      </a:r>
                      <a:endParaRPr lang="fr-FR" sz="1800" b="1" dirty="0">
                        <a:solidFill>
                          <a:schemeClr val="bg2">
                            <a:lumMod val="50000"/>
                          </a:schemeClr>
                        </a:solidFill>
                        <a:effectLst/>
                        <a:latin typeface="+mn-lt"/>
                        <a:ea typeface="Calibri"/>
                        <a:cs typeface="Times New Roman"/>
                      </a:endParaRPr>
                    </a:p>
                  </a:txBody>
                  <a:tcPr marL="44450" marR="44450" marT="0" marB="0" anchor="ctr"/>
                </a:tc>
                <a:tc>
                  <a:txBody>
                    <a:bodyPr/>
                    <a:lstStyle/>
                    <a:p>
                      <a:pPr algn="ctr">
                        <a:spcAft>
                          <a:spcPts val="0"/>
                        </a:spcAft>
                      </a:pPr>
                      <a:r>
                        <a:rPr lang="en-US" sz="1800" b="1" noProof="0" dirty="0" smtClean="0">
                          <a:effectLst/>
                          <a:latin typeface="Calibri"/>
                          <a:ea typeface="Calibri"/>
                          <a:cs typeface="Times New Roman"/>
                        </a:rPr>
                        <a:t>no (but </a:t>
                      </a:r>
                      <a:r>
                        <a:rPr lang="en-US" sz="1800" b="1" noProof="0" dirty="0" err="1" smtClean="0">
                          <a:effectLst/>
                          <a:latin typeface="Calibri"/>
                          <a:ea typeface="Calibri"/>
                          <a:cs typeface="Times New Roman"/>
                        </a:rPr>
                        <a:t>neonic</a:t>
                      </a:r>
                      <a:r>
                        <a:rPr lang="en-US" sz="1800" b="1" noProof="0" dirty="0" smtClean="0">
                          <a:effectLst/>
                          <a:latin typeface="Calibri"/>
                          <a:ea typeface="Calibri"/>
                          <a:cs typeface="Times New Roman"/>
                        </a:rPr>
                        <a:t>)</a:t>
                      </a:r>
                      <a:endParaRPr lang="en-US" sz="1800" b="1" noProof="0" dirty="0">
                        <a:effectLst/>
                        <a:latin typeface="Calibri"/>
                        <a:ea typeface="Calibri"/>
                        <a:cs typeface="Times New Roman"/>
                      </a:endParaRPr>
                    </a:p>
                  </a:txBody>
                  <a:tcPr marL="44450" marR="44450" marT="0" marB="0" anchor="b"/>
                </a:tc>
                <a:tc>
                  <a:txBody>
                    <a:bodyPr/>
                    <a:lstStyle/>
                    <a:p>
                      <a:pPr algn="ctr">
                        <a:spcAft>
                          <a:spcPts val="0"/>
                        </a:spcAft>
                      </a:pPr>
                      <a:r>
                        <a:rPr lang="en-US" sz="1800" b="1" noProof="0" dirty="0" smtClean="0">
                          <a:effectLst/>
                          <a:latin typeface="Calibri"/>
                          <a:ea typeface="Calibri"/>
                          <a:cs typeface="Times New Roman"/>
                        </a:rPr>
                        <a:t>aphids</a:t>
                      </a:r>
                      <a:endParaRPr lang="en-US" sz="1800" b="1" noProof="0" dirty="0">
                        <a:effectLst/>
                        <a:latin typeface="Calibri"/>
                        <a:ea typeface="Calibri"/>
                        <a:cs typeface="Times New Roman"/>
                      </a:endParaRPr>
                    </a:p>
                  </a:txBody>
                  <a:tcPr marL="44450" marR="44450" marT="0" marB="0" anchor="b"/>
                </a:tc>
              </a:tr>
              <a:tr h="431906">
                <a:tc>
                  <a:txBody>
                    <a:bodyPr/>
                    <a:lstStyle/>
                    <a:p>
                      <a:pPr>
                        <a:spcAft>
                          <a:spcPts val="0"/>
                        </a:spcAft>
                      </a:pPr>
                      <a:r>
                        <a:rPr lang="fr-FR" sz="1800" b="1" dirty="0" err="1">
                          <a:solidFill>
                            <a:srgbClr val="000000"/>
                          </a:solidFill>
                          <a:effectLst/>
                          <a:latin typeface="+mn-lt"/>
                          <a:ea typeface="Calibri"/>
                          <a:cs typeface="Times New Roman"/>
                        </a:rPr>
                        <a:t>thiaclopride</a:t>
                      </a:r>
                      <a:endParaRPr lang="fr-FR" sz="1800" b="1" dirty="0">
                        <a:effectLst/>
                        <a:latin typeface="+mn-lt"/>
                        <a:ea typeface="Calibri"/>
                        <a:cs typeface="Times New Roman"/>
                      </a:endParaRPr>
                    </a:p>
                  </a:txBody>
                  <a:tcPr marL="44450" marR="44450" marT="0" marB="0" anchor="ctr"/>
                </a:tc>
                <a:tc>
                  <a:txBody>
                    <a:bodyPr/>
                    <a:lstStyle/>
                    <a:p>
                      <a:pPr algn="ctr">
                        <a:spcAft>
                          <a:spcPts val="0"/>
                        </a:spcAft>
                      </a:pPr>
                      <a:r>
                        <a:rPr lang="fr-FR" sz="1800" b="1" dirty="0" smtClean="0">
                          <a:solidFill>
                            <a:schemeClr val="bg2">
                              <a:lumMod val="50000"/>
                            </a:schemeClr>
                          </a:solidFill>
                          <a:effectLst/>
                          <a:latin typeface="+mn-lt"/>
                          <a:ea typeface="Calibri"/>
                          <a:cs typeface="Times New Roman"/>
                        </a:rPr>
                        <a:t>30/04/2018</a:t>
                      </a:r>
                      <a:endParaRPr lang="fr-FR" sz="1800" b="1" dirty="0">
                        <a:solidFill>
                          <a:schemeClr val="bg2">
                            <a:lumMod val="50000"/>
                          </a:schemeClr>
                        </a:solidFill>
                        <a:effectLst/>
                        <a:latin typeface="+mn-lt"/>
                        <a:ea typeface="Calibri"/>
                        <a:cs typeface="Times New Roman"/>
                      </a:endParaRPr>
                    </a:p>
                  </a:txBody>
                  <a:tcPr marL="44450" marR="44450" marT="0" marB="0" anchor="ctr"/>
                </a:tc>
                <a:tc>
                  <a:txBody>
                    <a:bodyPr/>
                    <a:lstStyle/>
                    <a:p>
                      <a:pPr algn="ctr">
                        <a:spcAft>
                          <a:spcPts val="0"/>
                        </a:spcAft>
                      </a:pPr>
                      <a:r>
                        <a:rPr lang="en-US" sz="1800" b="1" noProof="0" dirty="0" smtClean="0">
                          <a:effectLst/>
                          <a:latin typeface="Calibri"/>
                          <a:ea typeface="Calibri"/>
                          <a:cs typeface="Times New Roman"/>
                        </a:rPr>
                        <a:t>yes (and</a:t>
                      </a:r>
                      <a:r>
                        <a:rPr lang="en-US" sz="1800" b="1" baseline="0" noProof="0" dirty="0" smtClean="0">
                          <a:effectLst/>
                          <a:latin typeface="Calibri"/>
                          <a:ea typeface="Calibri"/>
                          <a:cs typeface="Times New Roman"/>
                        </a:rPr>
                        <a:t> </a:t>
                      </a:r>
                      <a:r>
                        <a:rPr lang="en-US" sz="1800" b="1" noProof="0" dirty="0" err="1" smtClean="0">
                          <a:effectLst/>
                          <a:latin typeface="Calibri"/>
                          <a:ea typeface="Calibri"/>
                          <a:cs typeface="Times New Roman"/>
                        </a:rPr>
                        <a:t>neonic</a:t>
                      </a:r>
                      <a:r>
                        <a:rPr lang="en-US" sz="1800" b="1" noProof="0" dirty="0" smtClean="0">
                          <a:effectLst/>
                          <a:latin typeface="Calibri"/>
                          <a:ea typeface="Calibri"/>
                          <a:cs typeface="Times New Roman"/>
                        </a:rPr>
                        <a:t>)</a:t>
                      </a:r>
                      <a:endParaRPr lang="en-US" sz="1800" b="1" noProof="0" dirty="0">
                        <a:effectLst/>
                        <a:latin typeface="Calibri"/>
                        <a:ea typeface="Calibri"/>
                        <a:cs typeface="Times New Roman"/>
                      </a:endParaRPr>
                    </a:p>
                  </a:txBody>
                  <a:tcPr marL="44450" marR="44450" marT="0" marB="0" anchor="b"/>
                </a:tc>
                <a:tc>
                  <a:txBody>
                    <a:bodyPr/>
                    <a:lstStyle/>
                    <a:p>
                      <a:pPr algn="ctr">
                        <a:spcAft>
                          <a:spcPts val="0"/>
                        </a:spcAft>
                      </a:pPr>
                      <a:r>
                        <a:rPr lang="en-US" sz="1800" b="1" noProof="0" dirty="0" smtClean="0">
                          <a:effectLst/>
                          <a:latin typeface="Calibri"/>
                          <a:ea typeface="Calibri"/>
                          <a:cs typeface="Times New Roman"/>
                        </a:rPr>
                        <a:t>beetles</a:t>
                      </a:r>
                      <a:endParaRPr lang="en-US" sz="1800" b="1" noProof="0" dirty="0">
                        <a:effectLst/>
                        <a:latin typeface="Calibri"/>
                        <a:ea typeface="Calibri"/>
                        <a:cs typeface="Times New Roman"/>
                      </a:endParaRPr>
                    </a:p>
                  </a:txBody>
                  <a:tcPr marL="44450" marR="44450" marT="0" marB="0" anchor="b"/>
                </a:tc>
              </a:tr>
              <a:tr h="548139">
                <a:tc>
                  <a:txBody>
                    <a:bodyPr/>
                    <a:lstStyle/>
                    <a:p>
                      <a:pPr>
                        <a:spcAft>
                          <a:spcPts val="0"/>
                        </a:spcAft>
                      </a:pPr>
                      <a:r>
                        <a:rPr lang="fr-FR" sz="1800" b="1" dirty="0" err="1">
                          <a:solidFill>
                            <a:srgbClr val="000000"/>
                          </a:solidFill>
                          <a:effectLst/>
                          <a:latin typeface="+mn-lt"/>
                          <a:ea typeface="Calibri"/>
                          <a:cs typeface="Times New Roman"/>
                        </a:rPr>
                        <a:t>alphaméthrine</a:t>
                      </a:r>
                      <a:endParaRPr lang="fr-FR" sz="1800" b="1" dirty="0">
                        <a:effectLst/>
                        <a:latin typeface="+mn-lt"/>
                        <a:ea typeface="Calibri"/>
                        <a:cs typeface="Times New Roman"/>
                      </a:endParaRPr>
                    </a:p>
                  </a:txBody>
                  <a:tcPr marL="44450" marR="44450" marT="0" marB="0" anchor="ctr"/>
                </a:tc>
                <a:tc>
                  <a:txBody>
                    <a:bodyPr/>
                    <a:lstStyle/>
                    <a:p>
                      <a:pPr algn="ctr">
                        <a:spcAft>
                          <a:spcPts val="0"/>
                        </a:spcAft>
                      </a:pPr>
                      <a:r>
                        <a:rPr lang="fr-FR" sz="1800" b="1" dirty="0">
                          <a:solidFill>
                            <a:srgbClr val="000000"/>
                          </a:solidFill>
                          <a:effectLst/>
                          <a:latin typeface="+mn-lt"/>
                          <a:ea typeface="Calibri"/>
                          <a:cs typeface="Times New Roman"/>
                        </a:rPr>
                        <a:t>31/07/2017</a:t>
                      </a:r>
                      <a:endParaRPr lang="fr-FR" sz="1800" b="1" dirty="0">
                        <a:effectLst/>
                        <a:latin typeface="+mn-lt"/>
                        <a:ea typeface="Calibri"/>
                        <a:cs typeface="Times New Roman"/>
                      </a:endParaRPr>
                    </a:p>
                  </a:txBody>
                  <a:tcPr marL="44450" marR="44450" marT="0" marB="0" anchor="ctr"/>
                </a:tc>
                <a:tc>
                  <a:txBody>
                    <a:bodyPr/>
                    <a:lstStyle/>
                    <a:p>
                      <a:pPr algn="ctr">
                        <a:spcAft>
                          <a:spcPts val="0"/>
                        </a:spcAft>
                      </a:pPr>
                      <a:r>
                        <a:rPr lang="en-US" sz="1800" b="1" noProof="0" dirty="0" smtClean="0">
                          <a:effectLst/>
                          <a:latin typeface="Calibri"/>
                          <a:ea typeface="Calibri"/>
                          <a:cs typeface="Times New Roman"/>
                        </a:rPr>
                        <a:t>no</a:t>
                      </a:r>
                      <a:endParaRPr lang="en-US" sz="1800" b="1" noProof="0" dirty="0">
                        <a:effectLst/>
                        <a:latin typeface="Calibri"/>
                        <a:ea typeface="Calibri"/>
                        <a:cs typeface="Times New Roman"/>
                      </a:endParaRPr>
                    </a:p>
                  </a:txBody>
                  <a:tcPr marL="44450" marR="44450" marT="0" marB="0" anchor="b"/>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noProof="0" dirty="0" smtClean="0">
                          <a:effectLst/>
                          <a:latin typeface="+mn-lt"/>
                          <a:ea typeface="Calibri"/>
                          <a:cs typeface="Times New Roman"/>
                        </a:rPr>
                        <a:t>numerous pests</a:t>
                      </a:r>
                    </a:p>
                    <a:p>
                      <a:pPr algn="ctr">
                        <a:spcAft>
                          <a:spcPts val="0"/>
                        </a:spcAft>
                      </a:pPr>
                      <a:endParaRPr lang="en-US" sz="1800" b="1" noProof="0" dirty="0">
                        <a:effectLst/>
                        <a:latin typeface="Calibri"/>
                        <a:ea typeface="Calibri"/>
                        <a:cs typeface="Times New Roman"/>
                      </a:endParaRPr>
                    </a:p>
                  </a:txBody>
                  <a:tcPr marL="44450" marR="44450" marT="0" marB="0" anchor="b"/>
                </a:tc>
              </a:tr>
              <a:tr h="548139">
                <a:tc>
                  <a:txBody>
                    <a:bodyPr/>
                    <a:lstStyle/>
                    <a:p>
                      <a:pPr>
                        <a:spcAft>
                          <a:spcPts val="0"/>
                        </a:spcAft>
                      </a:pPr>
                      <a:r>
                        <a:rPr lang="fr-FR" sz="1800" b="1" kern="1200" dirty="0" err="1">
                          <a:solidFill>
                            <a:srgbClr val="000000"/>
                          </a:solidFill>
                          <a:effectLst/>
                          <a:latin typeface="+mn-lt"/>
                          <a:ea typeface="Calibri"/>
                          <a:cs typeface="Times New Roman"/>
                        </a:rPr>
                        <a:t>chlorpyriphos-éthyl</a:t>
                      </a:r>
                      <a:endParaRPr lang="fr-FR" sz="1800" b="1" kern="1200" dirty="0">
                        <a:solidFill>
                          <a:srgbClr val="000000"/>
                        </a:solidFill>
                        <a:effectLst/>
                        <a:latin typeface="+mn-lt"/>
                        <a:ea typeface="Calibri"/>
                        <a:cs typeface="Times New Roman"/>
                      </a:endParaRPr>
                    </a:p>
                  </a:txBody>
                  <a:tcPr marL="44450" marR="44450" marT="0" marB="0" anchor="ctr"/>
                </a:tc>
                <a:tc>
                  <a:txBody>
                    <a:bodyPr/>
                    <a:lstStyle/>
                    <a:p>
                      <a:pPr algn="ctr">
                        <a:spcAft>
                          <a:spcPts val="0"/>
                        </a:spcAft>
                      </a:pPr>
                      <a:r>
                        <a:rPr lang="fr-FR" sz="1800" b="1" dirty="0">
                          <a:solidFill>
                            <a:srgbClr val="000000"/>
                          </a:solidFill>
                          <a:effectLst/>
                          <a:latin typeface="+mn-lt"/>
                          <a:ea typeface="Calibri"/>
                          <a:cs typeface="Times New Roman"/>
                        </a:rPr>
                        <a:t>31/01/2018</a:t>
                      </a:r>
                      <a:endParaRPr lang="fr-FR" sz="1800" b="1" dirty="0">
                        <a:effectLst/>
                        <a:latin typeface="+mn-lt"/>
                        <a:ea typeface="Calibri"/>
                        <a:cs typeface="Times New Roman"/>
                      </a:endParaRPr>
                    </a:p>
                  </a:txBody>
                  <a:tcPr marL="44450" marR="44450" marT="0" marB="0" anchor="ctr"/>
                </a:tc>
                <a:tc>
                  <a:txBody>
                    <a:bodyPr/>
                    <a:lstStyle/>
                    <a:p>
                      <a:pPr algn="ctr">
                        <a:spcAft>
                          <a:spcPts val="0"/>
                        </a:spcAft>
                      </a:pPr>
                      <a:r>
                        <a:rPr lang="en-US" sz="1800" b="1" noProof="0" dirty="0" smtClean="0">
                          <a:effectLst/>
                          <a:latin typeface="Calibri"/>
                          <a:ea typeface="Calibri"/>
                          <a:cs typeface="Times New Roman"/>
                        </a:rPr>
                        <a:t>no (but </a:t>
                      </a:r>
                      <a:r>
                        <a:rPr lang="en-US" sz="1800" b="1" noProof="0" dirty="0" err="1" smtClean="0">
                          <a:effectLst/>
                          <a:latin typeface="Calibri"/>
                          <a:ea typeface="Calibri"/>
                          <a:cs typeface="Times New Roman"/>
                        </a:rPr>
                        <a:t>tox</a:t>
                      </a:r>
                      <a:r>
                        <a:rPr lang="en-US" sz="1800" b="1" noProof="0" dirty="0" smtClean="0">
                          <a:effectLst/>
                          <a:latin typeface="Calibri"/>
                          <a:ea typeface="Calibri"/>
                          <a:cs typeface="Times New Roman"/>
                        </a:rPr>
                        <a:t> + </a:t>
                      </a:r>
                      <a:r>
                        <a:rPr lang="en-US" sz="1800" b="1" noProof="0" dirty="0" err="1" smtClean="0">
                          <a:effectLst/>
                          <a:latin typeface="Calibri"/>
                          <a:ea typeface="Calibri"/>
                          <a:cs typeface="Times New Roman"/>
                        </a:rPr>
                        <a:t>ecotox</a:t>
                      </a:r>
                      <a:r>
                        <a:rPr lang="en-US" sz="1800" b="1" noProof="0" dirty="0" smtClean="0">
                          <a:effectLst/>
                          <a:latin typeface="Calibri"/>
                          <a:ea typeface="Calibri"/>
                          <a:cs typeface="Times New Roman"/>
                        </a:rPr>
                        <a:t>)</a:t>
                      </a:r>
                      <a:endParaRPr lang="en-US" sz="1800" b="1" noProof="0" dirty="0">
                        <a:effectLst/>
                        <a:latin typeface="Calibri"/>
                        <a:ea typeface="Calibri"/>
                        <a:cs typeface="Times New Roman"/>
                      </a:endParaRPr>
                    </a:p>
                  </a:txBody>
                  <a:tcPr marL="44450" marR="44450" marT="0" marB="0" anchor="b"/>
                </a:tc>
                <a:tc>
                  <a:txBody>
                    <a:bodyPr/>
                    <a:lstStyle/>
                    <a:p>
                      <a:pPr algn="ctr">
                        <a:spcAft>
                          <a:spcPts val="0"/>
                        </a:spcAft>
                      </a:pPr>
                      <a:r>
                        <a:rPr lang="en-US" sz="1800" b="1" noProof="0" dirty="0" smtClean="0">
                          <a:effectLst/>
                          <a:latin typeface="Calibri"/>
                          <a:ea typeface="Calibri"/>
                          <a:cs typeface="Times New Roman"/>
                        </a:rPr>
                        <a:t>beetles</a:t>
                      </a:r>
                      <a:endParaRPr lang="en-US" sz="1800" b="1" noProof="0" dirty="0">
                        <a:effectLst/>
                        <a:latin typeface="Calibri"/>
                        <a:ea typeface="Calibri"/>
                        <a:cs typeface="Times New Roman"/>
                      </a:endParaRPr>
                    </a:p>
                  </a:txBody>
                  <a:tcPr marL="44450" marR="44450" marT="0" marB="0" anchor="b"/>
                </a:tc>
              </a:tr>
              <a:tr h="391384">
                <a:tc>
                  <a:txBody>
                    <a:bodyPr/>
                    <a:lstStyle/>
                    <a:p>
                      <a:pPr>
                        <a:spcAft>
                          <a:spcPts val="0"/>
                        </a:spcAft>
                      </a:pPr>
                      <a:r>
                        <a:rPr lang="fr-FR" sz="1800" b="1" dirty="0" err="1">
                          <a:solidFill>
                            <a:srgbClr val="000000"/>
                          </a:solidFill>
                          <a:effectLst/>
                          <a:latin typeface="Calibri"/>
                          <a:ea typeface="Calibri"/>
                          <a:cs typeface="Times New Roman"/>
                        </a:rPr>
                        <a:t>pyrimicarbe</a:t>
                      </a:r>
                      <a:endParaRPr lang="fr-FR" sz="1800" b="1" dirty="0">
                        <a:effectLst/>
                        <a:latin typeface="Calibri"/>
                        <a:ea typeface="Calibri"/>
                        <a:cs typeface="Times New Roman"/>
                      </a:endParaRPr>
                    </a:p>
                  </a:txBody>
                  <a:tcPr marL="44450" marR="44450" marT="0" marB="0" anchor="ctr"/>
                </a:tc>
                <a:tc>
                  <a:txBody>
                    <a:bodyPr/>
                    <a:lstStyle/>
                    <a:p>
                      <a:pPr algn="ctr">
                        <a:spcAft>
                          <a:spcPts val="0"/>
                        </a:spcAft>
                      </a:pPr>
                      <a:r>
                        <a:rPr lang="fr-FR" sz="1800" b="1" dirty="0">
                          <a:solidFill>
                            <a:srgbClr val="000000"/>
                          </a:solidFill>
                          <a:effectLst/>
                          <a:latin typeface="Calibri"/>
                          <a:ea typeface="Calibri"/>
                          <a:cs typeface="Times New Roman"/>
                        </a:rPr>
                        <a:t>30/04/2018</a:t>
                      </a:r>
                      <a:endParaRPr lang="fr-FR" sz="1800" b="1" dirty="0">
                        <a:effectLst/>
                        <a:latin typeface="Calibri"/>
                        <a:ea typeface="Calibri"/>
                        <a:cs typeface="Times New Roman"/>
                      </a:endParaRPr>
                    </a:p>
                  </a:txBody>
                  <a:tcPr marL="44450" marR="44450" marT="0" marB="0" anchor="ctr"/>
                </a:tc>
                <a:tc>
                  <a:txBody>
                    <a:bodyPr/>
                    <a:lstStyle/>
                    <a:p>
                      <a:pPr algn="ctr">
                        <a:spcAft>
                          <a:spcPts val="0"/>
                        </a:spcAft>
                      </a:pPr>
                      <a:r>
                        <a:rPr lang="en-US" sz="1800" b="1" kern="1200" noProof="0" dirty="0" smtClean="0">
                          <a:solidFill>
                            <a:schemeClr val="dk1"/>
                          </a:solidFill>
                          <a:effectLst/>
                          <a:latin typeface="Calibri"/>
                          <a:ea typeface="Calibri"/>
                          <a:cs typeface="Times New Roman"/>
                        </a:rPr>
                        <a:t>yes</a:t>
                      </a:r>
                      <a:endParaRPr lang="en-US" sz="1800" b="1" kern="1200" noProof="0" dirty="0">
                        <a:solidFill>
                          <a:schemeClr val="dk1"/>
                        </a:solidFill>
                        <a:effectLst/>
                        <a:latin typeface="Calibri"/>
                        <a:ea typeface="Calibri"/>
                        <a:cs typeface="Times New Roman"/>
                      </a:endParaRPr>
                    </a:p>
                  </a:txBody>
                  <a:tcPr marL="44450" marR="44450" marT="0" marB="0" anchor="b"/>
                </a:tc>
                <a:tc>
                  <a:txBody>
                    <a:bodyPr/>
                    <a:lstStyle/>
                    <a:p>
                      <a:pPr algn="ctr">
                        <a:spcAft>
                          <a:spcPts val="0"/>
                        </a:spcAft>
                      </a:pPr>
                      <a:r>
                        <a:rPr lang="en-US" sz="1800" b="1" kern="1200" noProof="0" dirty="0" smtClean="0">
                          <a:solidFill>
                            <a:schemeClr val="dk1"/>
                          </a:solidFill>
                          <a:effectLst/>
                          <a:latin typeface="Calibri"/>
                          <a:ea typeface="Calibri"/>
                          <a:cs typeface="Times New Roman"/>
                        </a:rPr>
                        <a:t>aphids</a:t>
                      </a:r>
                      <a:endParaRPr lang="en-US" sz="1800" b="1" kern="1200" noProof="0" dirty="0">
                        <a:solidFill>
                          <a:schemeClr val="dk1"/>
                        </a:solidFill>
                        <a:effectLst/>
                        <a:latin typeface="Calibri"/>
                        <a:ea typeface="Calibri"/>
                        <a:cs typeface="Times New Roman"/>
                      </a:endParaRPr>
                    </a:p>
                  </a:txBody>
                  <a:tcPr marL="44450" marR="44450" marT="0" marB="0" anchor="b"/>
                </a:tc>
              </a:tr>
              <a:tr h="548139">
                <a:tc>
                  <a:txBody>
                    <a:bodyPr/>
                    <a:lstStyle/>
                    <a:p>
                      <a:pPr>
                        <a:spcAft>
                          <a:spcPts val="0"/>
                        </a:spcAft>
                      </a:pPr>
                      <a:r>
                        <a:rPr lang="fr-FR" sz="1800" b="1" dirty="0" err="1">
                          <a:solidFill>
                            <a:srgbClr val="000000"/>
                          </a:solidFill>
                          <a:effectLst/>
                          <a:latin typeface="+mn-lt"/>
                          <a:ea typeface="Calibri"/>
                          <a:cs typeface="Times New Roman"/>
                        </a:rPr>
                        <a:t>spinosad</a:t>
                      </a:r>
                      <a:endParaRPr lang="fr-FR" sz="1800" b="1" dirty="0">
                        <a:effectLst/>
                        <a:latin typeface="+mn-lt"/>
                        <a:ea typeface="Calibri"/>
                        <a:cs typeface="Times New Roman"/>
                      </a:endParaRPr>
                    </a:p>
                  </a:txBody>
                  <a:tcPr marL="44450" marR="44450" marT="0" marB="0" anchor="ctr"/>
                </a:tc>
                <a:tc>
                  <a:txBody>
                    <a:bodyPr/>
                    <a:lstStyle/>
                    <a:p>
                      <a:pPr algn="ctr">
                        <a:spcAft>
                          <a:spcPts val="0"/>
                        </a:spcAft>
                      </a:pPr>
                      <a:r>
                        <a:rPr lang="fr-FR" sz="1800" b="1" dirty="0">
                          <a:solidFill>
                            <a:srgbClr val="000000"/>
                          </a:solidFill>
                          <a:effectLst/>
                          <a:latin typeface="+mn-lt"/>
                          <a:ea typeface="Calibri"/>
                          <a:cs typeface="Times New Roman"/>
                        </a:rPr>
                        <a:t>30/04/2018</a:t>
                      </a:r>
                      <a:endParaRPr lang="fr-FR" sz="1800" b="1" dirty="0">
                        <a:effectLst/>
                        <a:latin typeface="+mn-lt"/>
                        <a:ea typeface="Calibri"/>
                        <a:cs typeface="Times New Roman"/>
                      </a:endParaRPr>
                    </a:p>
                  </a:txBody>
                  <a:tcPr marL="44450" marR="44450" marT="0" marB="0" anchor="ctr"/>
                </a:tc>
                <a:tc>
                  <a:txBody>
                    <a:bodyPr/>
                    <a:lstStyle/>
                    <a:p>
                      <a:pPr algn="ctr">
                        <a:spcAft>
                          <a:spcPts val="0"/>
                        </a:spcAft>
                      </a:pPr>
                      <a:r>
                        <a:rPr lang="en-US" sz="1800" b="1" noProof="0" dirty="0" smtClean="0">
                          <a:effectLst/>
                          <a:latin typeface="Calibri"/>
                          <a:ea typeface="Calibri"/>
                          <a:cs typeface="Times New Roman"/>
                        </a:rPr>
                        <a:t>no</a:t>
                      </a:r>
                      <a:endParaRPr lang="en-US" sz="1800" b="1" noProof="0" dirty="0">
                        <a:effectLst/>
                        <a:latin typeface="Calibri"/>
                        <a:ea typeface="Calibri"/>
                        <a:cs typeface="Times New Roman"/>
                      </a:endParaRPr>
                    </a:p>
                  </a:txBody>
                  <a:tcPr marL="44450" marR="44450" marT="0" marB="0" anchor="b"/>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noProof="0" dirty="0" smtClean="0">
                          <a:effectLst/>
                          <a:latin typeface="+mn-lt"/>
                          <a:ea typeface="Calibri"/>
                          <a:cs typeface="Times New Roman"/>
                        </a:rPr>
                        <a:t>numerous pests</a:t>
                      </a:r>
                    </a:p>
                    <a:p>
                      <a:pPr algn="ctr">
                        <a:spcAft>
                          <a:spcPts val="0"/>
                        </a:spcAft>
                      </a:pPr>
                      <a:endParaRPr lang="en-US" sz="1800" b="1" noProof="0" dirty="0">
                        <a:effectLst/>
                        <a:latin typeface="Calibri"/>
                        <a:ea typeface="Calibri"/>
                        <a:cs typeface="Times New Roman"/>
                      </a:endParaRPr>
                    </a:p>
                  </a:txBody>
                  <a:tcPr marL="44450" marR="44450" marT="0" marB="0" anchor="b"/>
                </a:tc>
              </a:tr>
            </a:tbl>
          </a:graphicData>
        </a:graphic>
      </p:graphicFrame>
      <p:sp>
        <p:nvSpPr>
          <p:cNvPr id="3" name="Espace réservé du numéro de diapositive 2"/>
          <p:cNvSpPr>
            <a:spLocks noGrp="1"/>
          </p:cNvSpPr>
          <p:nvPr>
            <p:ph type="sldNum" sz="quarter" idx="12"/>
          </p:nvPr>
        </p:nvSpPr>
        <p:spPr/>
        <p:txBody>
          <a:bodyPr/>
          <a:lstStyle/>
          <a:p>
            <a:fld id="{41397532-B625-46CA-B846-E910C9E768DC}" type="slidenum">
              <a:rPr lang="nl-NL" smtClean="0"/>
              <a:t>14</a:t>
            </a:fld>
            <a:endParaRPr lang="nl-NL"/>
          </a:p>
        </p:txBody>
      </p:sp>
    </p:spTree>
    <p:extLst>
      <p:ext uri="{BB962C8B-B14F-4D97-AF65-F5344CB8AC3E}">
        <p14:creationId xmlns:p14="http://schemas.microsoft.com/office/powerpoint/2010/main" val="19552748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222326" y="1700808"/>
            <a:ext cx="6957800" cy="1109985"/>
          </a:xfrm>
        </p:spPr>
        <p:txBody>
          <a:bodyPr>
            <a:normAutofit/>
          </a:bodyPr>
          <a:lstStyle/>
          <a:p>
            <a:r>
              <a:rPr lang="en-US" sz="3600" dirty="0" smtClean="0"/>
              <a:t/>
            </a:r>
            <a:br>
              <a:rPr lang="en-US" sz="3600" dirty="0" smtClean="0"/>
            </a:br>
            <a:r>
              <a:rPr lang="en-US" sz="3600" dirty="0" smtClean="0"/>
              <a:t>Directives Semences</a:t>
            </a:r>
            <a:endParaRPr lang="nl-NL" sz="3600" dirty="0"/>
          </a:p>
        </p:txBody>
      </p:sp>
      <p:sp>
        <p:nvSpPr>
          <p:cNvPr id="3" name="Ondertitel 2"/>
          <p:cNvSpPr>
            <a:spLocks noGrp="1"/>
          </p:cNvSpPr>
          <p:nvPr>
            <p:ph type="subTitle" idx="1"/>
          </p:nvPr>
        </p:nvSpPr>
        <p:spPr>
          <a:xfrm>
            <a:off x="991580" y="3933056"/>
            <a:ext cx="7160840" cy="1152128"/>
          </a:xfrm>
        </p:spPr>
        <p:txBody>
          <a:bodyPr>
            <a:noAutofit/>
          </a:bodyPr>
          <a:lstStyle/>
          <a:p>
            <a:endParaRPr lang="nl-NL" sz="1800" dirty="0" smtClean="0"/>
          </a:p>
          <a:p>
            <a:endParaRPr lang="nl-NL" sz="1800" dirty="0" smtClean="0"/>
          </a:p>
        </p:txBody>
      </p:sp>
      <p:sp>
        <p:nvSpPr>
          <p:cNvPr id="4" name="Espace réservé du numéro de diapositive 3"/>
          <p:cNvSpPr>
            <a:spLocks noGrp="1"/>
          </p:cNvSpPr>
          <p:nvPr>
            <p:ph type="sldNum" sz="quarter" idx="12"/>
          </p:nvPr>
        </p:nvSpPr>
        <p:spPr/>
        <p:txBody>
          <a:bodyPr/>
          <a:lstStyle/>
          <a:p>
            <a:fld id="{41397532-B625-46CA-B846-E910C9E768DC}" type="slidenum">
              <a:rPr lang="nl-NL" smtClean="0"/>
              <a:t>15</a:t>
            </a:fld>
            <a:endParaRPr lang="nl-NL"/>
          </a:p>
        </p:txBody>
      </p:sp>
    </p:spTree>
    <p:extLst>
      <p:ext uri="{BB962C8B-B14F-4D97-AF65-F5344CB8AC3E}">
        <p14:creationId xmlns:p14="http://schemas.microsoft.com/office/powerpoint/2010/main" val="25217032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Directives semences – état des lieux</a:t>
            </a:r>
            <a:endParaRPr lang="fr-FR" dirty="0"/>
          </a:p>
        </p:txBody>
      </p:sp>
      <p:sp>
        <p:nvSpPr>
          <p:cNvPr id="3" name="Espace réservé du contenu 2"/>
          <p:cNvSpPr>
            <a:spLocks noGrp="1"/>
          </p:cNvSpPr>
          <p:nvPr>
            <p:ph idx="1"/>
          </p:nvPr>
        </p:nvSpPr>
        <p:spPr/>
        <p:txBody>
          <a:bodyPr/>
          <a:lstStyle/>
          <a:p>
            <a:r>
              <a:rPr lang="fr-FR" dirty="0" smtClean="0"/>
              <a:t>Suite au retrait de la </a:t>
            </a:r>
            <a:r>
              <a:rPr lang="fr-FR" dirty="0" err="1" smtClean="0"/>
              <a:t>seed</a:t>
            </a:r>
            <a:r>
              <a:rPr lang="fr-FR" dirty="0" smtClean="0"/>
              <a:t> </a:t>
            </a:r>
            <a:r>
              <a:rPr lang="fr-FR" dirty="0" err="1" smtClean="0"/>
              <a:t>law</a:t>
            </a:r>
            <a:r>
              <a:rPr lang="fr-FR" dirty="0" smtClean="0"/>
              <a:t>, la Commission a proposé aux EM de moderniser certains points des Directives</a:t>
            </a:r>
          </a:p>
          <a:p>
            <a:r>
              <a:rPr lang="fr-FR" dirty="0" smtClean="0"/>
              <a:t>Certains EM ont déjà fait des propositions (UK, BE, DK, DE, NL, FI, POL), dont certaines sont en lien avec les propositions émises dans la </a:t>
            </a:r>
            <a:r>
              <a:rPr lang="fr-FR" dirty="0" err="1" smtClean="0"/>
              <a:t>seed</a:t>
            </a:r>
            <a:r>
              <a:rPr lang="fr-FR" dirty="0" smtClean="0"/>
              <a:t> </a:t>
            </a:r>
            <a:r>
              <a:rPr lang="fr-FR" dirty="0" err="1" smtClean="0"/>
              <a:t>law</a:t>
            </a:r>
            <a:r>
              <a:rPr lang="fr-FR" dirty="0" smtClean="0"/>
              <a:t> par exemple sur les sujets comme le matériel hétérogène ou les variétés amateurs…d’autres propositions sont plus techniques (par exemple la possibilité de décider au niveau national d’abaisser la norme de germination pour approvisionner correctement le marché)</a:t>
            </a:r>
          </a:p>
          <a:p>
            <a:r>
              <a:rPr lang="fr-FR" dirty="0" smtClean="0"/>
              <a:t>La Présidence estonienne a aussi formalisé des projets d’amendements dans un document envoyé aux EM en avril</a:t>
            </a:r>
          </a:p>
          <a:p>
            <a:r>
              <a:rPr lang="en-US" dirty="0" smtClean="0"/>
              <a:t>DISCUSSION</a:t>
            </a:r>
          </a:p>
          <a:p>
            <a:endParaRPr lang="en-US" dirty="0"/>
          </a:p>
        </p:txBody>
      </p:sp>
      <p:sp>
        <p:nvSpPr>
          <p:cNvPr id="4" name="Espace réservé du numéro de diapositive 3"/>
          <p:cNvSpPr>
            <a:spLocks noGrp="1"/>
          </p:cNvSpPr>
          <p:nvPr>
            <p:ph type="sldNum" sz="quarter" idx="12"/>
          </p:nvPr>
        </p:nvSpPr>
        <p:spPr/>
        <p:txBody>
          <a:bodyPr/>
          <a:lstStyle/>
          <a:p>
            <a:fld id="{41397532-B625-46CA-B846-E910C9E768DC}" type="slidenum">
              <a:rPr lang="nl-NL" smtClean="0"/>
              <a:t>16</a:t>
            </a:fld>
            <a:endParaRPr lang="nl-NL"/>
          </a:p>
        </p:txBody>
      </p:sp>
    </p:spTree>
    <p:extLst>
      <p:ext uri="{BB962C8B-B14F-4D97-AF65-F5344CB8AC3E}">
        <p14:creationId xmlns:p14="http://schemas.microsoft.com/office/powerpoint/2010/main" val="22358214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222326" y="1700808"/>
            <a:ext cx="6957800" cy="1109985"/>
          </a:xfrm>
        </p:spPr>
        <p:txBody>
          <a:bodyPr>
            <a:normAutofit fontScale="90000"/>
          </a:bodyPr>
          <a:lstStyle/>
          <a:p>
            <a:r>
              <a:rPr lang="en-US" sz="3600" dirty="0" smtClean="0"/>
              <a:t/>
            </a:r>
            <a:br>
              <a:rPr lang="en-US" sz="3600" dirty="0" smtClean="0"/>
            </a:br>
            <a:r>
              <a:rPr lang="en-US" sz="3600" dirty="0" err="1" smtClean="0"/>
              <a:t>Mise</a:t>
            </a:r>
            <a:r>
              <a:rPr lang="en-US" sz="3600" dirty="0" smtClean="0"/>
              <a:t> à jour sur le dossier agriculture </a:t>
            </a:r>
            <a:r>
              <a:rPr lang="en-US" sz="3600" dirty="0" err="1" smtClean="0"/>
              <a:t>biologique</a:t>
            </a:r>
            <a:endParaRPr lang="nl-NL" sz="3600" dirty="0"/>
          </a:p>
        </p:txBody>
      </p:sp>
      <p:sp>
        <p:nvSpPr>
          <p:cNvPr id="3" name="Ondertitel 2"/>
          <p:cNvSpPr>
            <a:spLocks noGrp="1"/>
          </p:cNvSpPr>
          <p:nvPr>
            <p:ph type="subTitle" idx="1"/>
          </p:nvPr>
        </p:nvSpPr>
        <p:spPr>
          <a:xfrm>
            <a:off x="991580" y="3933056"/>
            <a:ext cx="7160840" cy="1152128"/>
          </a:xfrm>
        </p:spPr>
        <p:txBody>
          <a:bodyPr>
            <a:noAutofit/>
          </a:bodyPr>
          <a:lstStyle/>
          <a:p>
            <a:endParaRPr lang="nl-NL" sz="1800" dirty="0" smtClean="0"/>
          </a:p>
          <a:p>
            <a:endParaRPr lang="nl-NL" sz="1800" dirty="0" smtClean="0"/>
          </a:p>
        </p:txBody>
      </p:sp>
      <p:sp>
        <p:nvSpPr>
          <p:cNvPr id="4" name="Espace réservé du numéro de diapositive 3"/>
          <p:cNvSpPr>
            <a:spLocks noGrp="1"/>
          </p:cNvSpPr>
          <p:nvPr>
            <p:ph type="sldNum" sz="quarter" idx="12"/>
          </p:nvPr>
        </p:nvSpPr>
        <p:spPr/>
        <p:txBody>
          <a:bodyPr/>
          <a:lstStyle/>
          <a:p>
            <a:fld id="{41397532-B625-46CA-B846-E910C9E768DC}" type="slidenum">
              <a:rPr lang="nl-NL" smtClean="0"/>
              <a:t>17</a:t>
            </a:fld>
            <a:endParaRPr lang="nl-NL"/>
          </a:p>
        </p:txBody>
      </p:sp>
    </p:spTree>
    <p:extLst>
      <p:ext uri="{BB962C8B-B14F-4D97-AF65-F5344CB8AC3E}">
        <p14:creationId xmlns:p14="http://schemas.microsoft.com/office/powerpoint/2010/main" val="17214973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Projet de règlement AB</a:t>
            </a:r>
            <a:endParaRPr lang="fr-FR" dirty="0"/>
          </a:p>
        </p:txBody>
      </p:sp>
      <p:sp>
        <p:nvSpPr>
          <p:cNvPr id="3" name="Espace réservé du contenu 2"/>
          <p:cNvSpPr>
            <a:spLocks noGrp="1"/>
          </p:cNvSpPr>
          <p:nvPr>
            <p:ph idx="1"/>
          </p:nvPr>
        </p:nvSpPr>
        <p:spPr>
          <a:xfrm>
            <a:off x="822959" y="1845734"/>
            <a:ext cx="7781489" cy="4023360"/>
          </a:xfrm>
        </p:spPr>
        <p:txBody>
          <a:bodyPr/>
          <a:lstStyle/>
          <a:p>
            <a:r>
              <a:rPr lang="fr-FR" sz="2400" dirty="0" smtClean="0"/>
              <a:t>Trilogues sous Présidence maltaise:</a:t>
            </a:r>
          </a:p>
          <a:p>
            <a:pPr lvl="1"/>
            <a:r>
              <a:rPr lang="fr-FR" dirty="0" smtClean="0"/>
              <a:t>22 Mars</a:t>
            </a:r>
          </a:p>
          <a:p>
            <a:pPr lvl="1"/>
            <a:r>
              <a:rPr lang="fr-FR" dirty="0" smtClean="0"/>
              <a:t>3 Mai </a:t>
            </a:r>
          </a:p>
          <a:p>
            <a:pPr lvl="1"/>
            <a:r>
              <a:rPr lang="fr-FR" dirty="0" smtClean="0"/>
              <a:t>31 Mai </a:t>
            </a:r>
          </a:p>
          <a:p>
            <a:pPr lvl="1"/>
            <a:endParaRPr lang="fr-FR" dirty="0"/>
          </a:p>
          <a:p>
            <a:pPr marL="201168" lvl="1" indent="0">
              <a:buNone/>
            </a:pPr>
            <a:r>
              <a:rPr lang="fr-FR" sz="2400" dirty="0" smtClean="0"/>
              <a:t>Points en lien avec les semences:</a:t>
            </a:r>
          </a:p>
          <a:p>
            <a:pPr marL="201168" lvl="1" indent="0">
              <a:buNone/>
            </a:pPr>
            <a:r>
              <a:rPr lang="fr-FR" sz="2000" dirty="0" smtClean="0"/>
              <a:t>Fin des dérogations pour l’utilisation de semences conventionnelles non traitées en agriculture biologique : </a:t>
            </a:r>
          </a:p>
          <a:p>
            <a:pPr lvl="1"/>
            <a:r>
              <a:rPr lang="fr-FR" dirty="0" smtClean="0"/>
              <a:t>Proposition initiale de la Commission: Janvier 2022</a:t>
            </a:r>
          </a:p>
          <a:p>
            <a:pPr lvl="1"/>
            <a:r>
              <a:rPr lang="fr-FR" dirty="0" smtClean="0"/>
              <a:t>Accord en trilogue: non trouvé (PE : Janvier 2030 – Présidence: 15 ans après la date d’entrée en vigueur du règlement)</a:t>
            </a:r>
          </a:p>
          <a:p>
            <a:pPr marL="201168" lvl="1" indent="0">
              <a:buNone/>
            </a:pPr>
            <a:endParaRPr lang="fr-FR" dirty="0"/>
          </a:p>
        </p:txBody>
      </p:sp>
      <p:sp>
        <p:nvSpPr>
          <p:cNvPr id="4" name="Espace réservé du numéro de diapositive 3"/>
          <p:cNvSpPr>
            <a:spLocks noGrp="1"/>
          </p:cNvSpPr>
          <p:nvPr>
            <p:ph type="sldNum" sz="quarter" idx="12"/>
          </p:nvPr>
        </p:nvSpPr>
        <p:spPr/>
        <p:txBody>
          <a:bodyPr/>
          <a:lstStyle/>
          <a:p>
            <a:fld id="{41397532-B625-46CA-B846-E910C9E768DC}" type="slidenum">
              <a:rPr lang="nl-NL" smtClean="0"/>
              <a:t>18</a:t>
            </a:fld>
            <a:endParaRPr lang="nl-NL"/>
          </a:p>
        </p:txBody>
      </p:sp>
    </p:spTree>
    <p:extLst>
      <p:ext uri="{BB962C8B-B14F-4D97-AF65-F5344CB8AC3E}">
        <p14:creationId xmlns:p14="http://schemas.microsoft.com/office/powerpoint/2010/main" val="29557373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Projet de règlement AB</a:t>
            </a:r>
            <a:endParaRPr lang="en-US" dirty="0"/>
          </a:p>
        </p:txBody>
      </p:sp>
      <p:sp>
        <p:nvSpPr>
          <p:cNvPr id="3" name="Espace réservé du contenu 2"/>
          <p:cNvSpPr>
            <a:spLocks noGrp="1"/>
          </p:cNvSpPr>
          <p:nvPr>
            <p:ph idx="1"/>
          </p:nvPr>
        </p:nvSpPr>
        <p:spPr>
          <a:xfrm>
            <a:off x="822959" y="1845734"/>
            <a:ext cx="7781489" cy="4023360"/>
          </a:xfrm>
        </p:spPr>
        <p:txBody>
          <a:bodyPr>
            <a:normAutofit fontScale="92500" lnSpcReduction="20000"/>
          </a:bodyPr>
          <a:lstStyle/>
          <a:p>
            <a:pPr marL="201168" lvl="1" indent="0">
              <a:buNone/>
            </a:pPr>
            <a:r>
              <a:rPr lang="fr-FR" sz="2400" dirty="0" smtClean="0"/>
              <a:t>Points en lien avec les semences </a:t>
            </a:r>
            <a:r>
              <a:rPr lang="en-US" sz="2400" dirty="0" smtClean="0"/>
              <a:t>:</a:t>
            </a:r>
          </a:p>
          <a:p>
            <a:pPr marL="201168" lvl="1" indent="0">
              <a:buNone/>
            </a:pPr>
            <a:r>
              <a:rPr lang="fr-FR" sz="2000" dirty="0" smtClean="0"/>
              <a:t>Notion de “sélection biologique” (</a:t>
            </a:r>
            <a:r>
              <a:rPr lang="fr-FR" sz="2000" dirty="0" err="1" smtClean="0"/>
              <a:t>càd</a:t>
            </a:r>
            <a:r>
              <a:rPr lang="fr-FR" sz="2000" dirty="0" smtClean="0"/>
              <a:t> : interdire les </a:t>
            </a:r>
            <a:r>
              <a:rPr lang="fr-FR" sz="2000" dirty="0" smtClean="0"/>
              <a:t>méthodes </a:t>
            </a:r>
            <a:r>
              <a:rPr lang="fr-FR" sz="2000" dirty="0" smtClean="0"/>
              <a:t>de </a:t>
            </a:r>
            <a:r>
              <a:rPr lang="fr-FR" sz="2000" dirty="0" smtClean="0"/>
              <a:t>sélection </a:t>
            </a:r>
            <a:r>
              <a:rPr lang="fr-FR" sz="2000" dirty="0" smtClean="0"/>
              <a:t>qui portent atteintes à l’intégrité de la cellule)</a:t>
            </a:r>
            <a:r>
              <a:rPr lang="en-US" sz="2000" dirty="0" smtClean="0"/>
              <a:t>: </a:t>
            </a:r>
          </a:p>
          <a:p>
            <a:pPr lvl="1"/>
            <a:r>
              <a:rPr lang="fr-FR" dirty="0" smtClean="0"/>
              <a:t>Quelques éléments dans la proposition initiale de la COM et renforcement par le PE</a:t>
            </a:r>
          </a:p>
          <a:p>
            <a:pPr lvl="1"/>
            <a:r>
              <a:rPr lang="fr-FR" dirty="0" smtClean="0"/>
              <a:t>Accord en trilogue: </a:t>
            </a:r>
            <a:r>
              <a:rPr lang="fr-FR" dirty="0" smtClean="0">
                <a:solidFill>
                  <a:srgbClr val="FF0000"/>
                </a:solidFill>
              </a:rPr>
              <a:t>retiré?</a:t>
            </a:r>
          </a:p>
          <a:p>
            <a:pPr lvl="1"/>
            <a:r>
              <a:rPr lang="fr-FR" dirty="0" smtClean="0">
                <a:solidFill>
                  <a:srgbClr val="FF0000"/>
                </a:solidFill>
                <a:sym typeface="Wingdings" panose="05000000000000000000" pitchFamily="2" charset="2"/>
              </a:rPr>
              <a:t> Interdire l’usage de certaines méthodes de sélection en AB (autre qu’OGM) peut être un premier pas pour interdire les NBT dans la sélection conventionnelle</a:t>
            </a:r>
            <a:endParaRPr lang="fr-FR" dirty="0" smtClean="0">
              <a:solidFill>
                <a:srgbClr val="FF0000"/>
              </a:solidFill>
            </a:endParaRPr>
          </a:p>
          <a:p>
            <a:pPr lvl="1"/>
            <a:endParaRPr lang="fr-FR" dirty="0"/>
          </a:p>
          <a:p>
            <a:pPr marL="201168" lvl="1" indent="0">
              <a:buNone/>
            </a:pPr>
            <a:r>
              <a:rPr lang="fr-FR" sz="2000" dirty="0" smtClean="0"/>
              <a:t>Matériel hétérogène (inclure la notion de matériel hétérogène dans ce règlement en l’excluant des règles des Directives semences)</a:t>
            </a:r>
          </a:p>
          <a:p>
            <a:pPr lvl="1"/>
            <a:r>
              <a:rPr lang="fr-FR" dirty="0" smtClean="0"/>
              <a:t>Proposition initiale de COM et renforcement PE</a:t>
            </a:r>
          </a:p>
          <a:p>
            <a:pPr lvl="1"/>
            <a:r>
              <a:rPr lang="fr-FR" dirty="0" smtClean="0"/>
              <a:t>Accord en trilogue (à confirmer) : exigences minimales d’enregistrement et de commercialisation basées sur les éléments de l’expérimentation temporaire européenne</a:t>
            </a:r>
          </a:p>
          <a:p>
            <a:pPr lvl="1"/>
            <a:r>
              <a:rPr lang="fr-FR" dirty="0" smtClean="0">
                <a:solidFill>
                  <a:srgbClr val="FF0000"/>
                </a:solidFill>
                <a:sym typeface="Wingdings" panose="05000000000000000000" pitchFamily="2" charset="2"/>
              </a:rPr>
              <a:t> les mélanges de variétés inscrites / protégées, les variétés « population » type graminées ou trèfles devraient être exclues du champ des matériel hétérogène</a:t>
            </a:r>
            <a:endParaRPr lang="en-US" dirty="0" smtClean="0"/>
          </a:p>
          <a:p>
            <a:pPr marL="201168" lvl="1" indent="0">
              <a:buNone/>
            </a:pPr>
            <a:endParaRPr lang="fr-FR" sz="2000" dirty="0"/>
          </a:p>
        </p:txBody>
      </p:sp>
      <p:sp>
        <p:nvSpPr>
          <p:cNvPr id="4" name="Espace réservé du numéro de diapositive 3"/>
          <p:cNvSpPr>
            <a:spLocks noGrp="1"/>
          </p:cNvSpPr>
          <p:nvPr>
            <p:ph type="sldNum" sz="quarter" idx="12"/>
          </p:nvPr>
        </p:nvSpPr>
        <p:spPr/>
        <p:txBody>
          <a:bodyPr/>
          <a:lstStyle/>
          <a:p>
            <a:fld id="{41397532-B625-46CA-B846-E910C9E768DC}" type="slidenum">
              <a:rPr lang="nl-NL" smtClean="0"/>
              <a:t>19</a:t>
            </a:fld>
            <a:endParaRPr lang="nl-NL"/>
          </a:p>
        </p:txBody>
      </p:sp>
    </p:spTree>
    <p:extLst>
      <p:ext uri="{BB962C8B-B14F-4D97-AF65-F5344CB8AC3E}">
        <p14:creationId xmlns:p14="http://schemas.microsoft.com/office/powerpoint/2010/main" val="984852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2959" y="99631"/>
            <a:ext cx="7543800" cy="1155411"/>
          </a:xfrm>
        </p:spPr>
        <p:txBody>
          <a:bodyPr/>
          <a:lstStyle/>
          <a:p>
            <a:r>
              <a:rPr lang="fr-FR" dirty="0" smtClean="0"/>
              <a:t>Ordre du jour</a:t>
            </a:r>
            <a:endParaRPr lang="fr-FR" dirty="0"/>
          </a:p>
        </p:txBody>
      </p:sp>
      <p:sp>
        <p:nvSpPr>
          <p:cNvPr id="3" name="Espace réservé du contenu 2"/>
          <p:cNvSpPr>
            <a:spLocks noGrp="1"/>
          </p:cNvSpPr>
          <p:nvPr>
            <p:ph idx="1"/>
          </p:nvPr>
        </p:nvSpPr>
        <p:spPr/>
        <p:txBody>
          <a:bodyPr>
            <a:normAutofit/>
          </a:bodyPr>
          <a:lstStyle/>
          <a:p>
            <a:r>
              <a:rPr lang="fr-FR" dirty="0"/>
              <a:t>1 – Accueil par la délégation française</a:t>
            </a:r>
          </a:p>
          <a:p>
            <a:pPr lvl="1"/>
            <a:r>
              <a:rPr lang="fr-FR" dirty="0"/>
              <a:t>Approbation du compte rendu de l’AG 2016</a:t>
            </a:r>
          </a:p>
          <a:p>
            <a:pPr lvl="1"/>
            <a:r>
              <a:rPr lang="fr-FR" dirty="0"/>
              <a:t>Présentation des nouveaux membres</a:t>
            </a:r>
          </a:p>
          <a:p>
            <a:r>
              <a:rPr lang="fr-FR" dirty="0"/>
              <a:t>2–Administration de l’ESGG</a:t>
            </a:r>
          </a:p>
          <a:p>
            <a:pPr lvl="1"/>
            <a:r>
              <a:rPr lang="fr-FR" dirty="0"/>
              <a:t>Dépenses 2016 et budget pour 2017 et 2018</a:t>
            </a:r>
          </a:p>
          <a:p>
            <a:pPr lvl="1"/>
            <a:r>
              <a:rPr lang="fr-FR" dirty="0"/>
              <a:t>Assemblée </a:t>
            </a:r>
            <a:r>
              <a:rPr lang="fr-FR"/>
              <a:t>Générale </a:t>
            </a:r>
            <a:r>
              <a:rPr lang="fr-FR" smtClean="0"/>
              <a:t>2018</a:t>
            </a:r>
            <a:endParaRPr lang="fr-FR" dirty="0"/>
          </a:p>
          <a:p>
            <a:r>
              <a:rPr lang="fr-FR" dirty="0"/>
              <a:t>3- Point sur le dossier phytosanitaire</a:t>
            </a:r>
          </a:p>
          <a:p>
            <a:pPr lvl="1"/>
            <a:r>
              <a:rPr lang="fr-FR" dirty="0" err="1"/>
              <a:t>Néonicotinoides</a:t>
            </a:r>
            <a:r>
              <a:rPr lang="fr-FR" dirty="0"/>
              <a:t> : état des lieux</a:t>
            </a:r>
          </a:p>
          <a:p>
            <a:pPr lvl="1"/>
            <a:r>
              <a:rPr lang="fr-FR" dirty="0"/>
              <a:t>Usages mineurs</a:t>
            </a:r>
          </a:p>
          <a:p>
            <a:pPr lvl="1"/>
            <a:r>
              <a:rPr lang="fr-FR" dirty="0" err="1"/>
              <a:t>Re</a:t>
            </a:r>
            <a:r>
              <a:rPr lang="fr-FR" dirty="0"/>
              <a:t> homologation du </a:t>
            </a:r>
            <a:r>
              <a:rPr lang="fr-FR" dirty="0" err="1"/>
              <a:t>diquat</a:t>
            </a:r>
            <a:r>
              <a:rPr lang="fr-FR" dirty="0"/>
              <a:t> : état des lieux </a:t>
            </a:r>
          </a:p>
          <a:p>
            <a:r>
              <a:rPr lang="fr-FR" dirty="0"/>
              <a:t>4- Révision des directives semences   </a:t>
            </a:r>
          </a:p>
          <a:p>
            <a:endParaRPr lang="fr-FR" dirty="0"/>
          </a:p>
        </p:txBody>
      </p:sp>
      <p:sp>
        <p:nvSpPr>
          <p:cNvPr id="4" name="Espace réservé du numéro de diapositive 3"/>
          <p:cNvSpPr>
            <a:spLocks noGrp="1"/>
          </p:cNvSpPr>
          <p:nvPr>
            <p:ph type="sldNum" sz="quarter" idx="12"/>
          </p:nvPr>
        </p:nvSpPr>
        <p:spPr/>
        <p:txBody>
          <a:bodyPr/>
          <a:lstStyle/>
          <a:p>
            <a:fld id="{41397532-B625-46CA-B846-E910C9E768DC}" type="slidenum">
              <a:rPr lang="nl-NL" smtClean="0"/>
              <a:t>2</a:t>
            </a:fld>
            <a:endParaRPr lang="nl-NL"/>
          </a:p>
        </p:txBody>
      </p:sp>
    </p:spTree>
    <p:extLst>
      <p:ext uri="{BB962C8B-B14F-4D97-AF65-F5344CB8AC3E}">
        <p14:creationId xmlns:p14="http://schemas.microsoft.com/office/powerpoint/2010/main" val="40370429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Projet de règlement AB</a:t>
            </a:r>
            <a:endParaRPr lang="en-US" dirty="0"/>
          </a:p>
        </p:txBody>
      </p:sp>
      <p:sp>
        <p:nvSpPr>
          <p:cNvPr id="3" name="Espace réservé du contenu 2"/>
          <p:cNvSpPr>
            <a:spLocks noGrp="1"/>
          </p:cNvSpPr>
          <p:nvPr>
            <p:ph idx="1"/>
          </p:nvPr>
        </p:nvSpPr>
        <p:spPr>
          <a:xfrm>
            <a:off x="822959" y="1845734"/>
            <a:ext cx="7781489" cy="4023360"/>
          </a:xfrm>
        </p:spPr>
        <p:txBody>
          <a:bodyPr/>
          <a:lstStyle/>
          <a:p>
            <a:pPr marL="201168" lvl="1" indent="0">
              <a:buNone/>
            </a:pPr>
            <a:r>
              <a:rPr lang="fr-FR" sz="2400" dirty="0"/>
              <a:t>Points en lien avec les semences </a:t>
            </a:r>
            <a:r>
              <a:rPr lang="en-US" sz="2400" dirty="0" smtClean="0"/>
              <a:t>:</a:t>
            </a:r>
          </a:p>
          <a:p>
            <a:pPr marL="201168" lvl="1" indent="0">
              <a:buNone/>
            </a:pPr>
            <a:r>
              <a:rPr lang="fr-FR" sz="2000" dirty="0" smtClean="0"/>
              <a:t>Base de données: enregistrement obligatoire des disponibilités en Semences bio (et gestion / délivrance des dérogations)</a:t>
            </a:r>
          </a:p>
          <a:p>
            <a:pPr lvl="1"/>
            <a:r>
              <a:rPr lang="en-US" dirty="0" err="1" smtClean="0"/>
              <a:t>Mêmes</a:t>
            </a:r>
            <a:r>
              <a:rPr lang="en-US" dirty="0" smtClean="0"/>
              <a:t> dispositions que </a:t>
            </a:r>
            <a:r>
              <a:rPr lang="en-US" dirty="0" err="1" smtClean="0"/>
              <a:t>dans</a:t>
            </a:r>
            <a:r>
              <a:rPr lang="en-US" dirty="0" smtClean="0"/>
              <a:t> </a:t>
            </a:r>
            <a:r>
              <a:rPr lang="en-US" dirty="0" err="1" smtClean="0"/>
              <a:t>l’ancient</a:t>
            </a:r>
            <a:r>
              <a:rPr lang="en-US" dirty="0" smtClean="0"/>
              <a:t> </a:t>
            </a:r>
            <a:r>
              <a:rPr lang="en-US" dirty="0" err="1" smtClean="0"/>
              <a:t>texte</a:t>
            </a:r>
            <a:r>
              <a:rPr lang="en-US" dirty="0" smtClean="0"/>
              <a:t> </a:t>
            </a:r>
            <a:r>
              <a:rPr lang="en-US" dirty="0" err="1" smtClean="0"/>
              <a:t>mais</a:t>
            </a:r>
            <a:r>
              <a:rPr lang="en-US" dirty="0" smtClean="0"/>
              <a:t> </a:t>
            </a:r>
            <a:r>
              <a:rPr lang="en-US" dirty="0" err="1" smtClean="0"/>
              <a:t>renforcées</a:t>
            </a:r>
            <a:r>
              <a:rPr lang="en-US" dirty="0" smtClean="0"/>
              <a:t> (</a:t>
            </a:r>
            <a:r>
              <a:rPr lang="en-US" dirty="0" err="1" smtClean="0"/>
              <a:t>certains</a:t>
            </a:r>
            <a:r>
              <a:rPr lang="en-US" dirty="0" smtClean="0"/>
              <a:t> EM </a:t>
            </a:r>
            <a:r>
              <a:rPr lang="en-US" dirty="0" err="1" smtClean="0"/>
              <a:t>n’avaient</a:t>
            </a:r>
            <a:r>
              <a:rPr lang="en-US" dirty="0" smtClean="0"/>
              <a:t> pas encore </a:t>
            </a:r>
            <a:r>
              <a:rPr lang="en-US" dirty="0" err="1" smtClean="0"/>
              <a:t>mis</a:t>
            </a:r>
            <a:r>
              <a:rPr lang="en-US" dirty="0" smtClean="0"/>
              <a:t> </a:t>
            </a:r>
            <a:r>
              <a:rPr lang="en-US" dirty="0" err="1" smtClean="0"/>
              <a:t>en</a:t>
            </a:r>
            <a:r>
              <a:rPr lang="en-US" dirty="0" smtClean="0"/>
              <a:t> place </a:t>
            </a:r>
            <a:r>
              <a:rPr lang="en-US" dirty="0" err="1" smtClean="0"/>
              <a:t>leurs</a:t>
            </a:r>
            <a:r>
              <a:rPr lang="en-US" dirty="0" smtClean="0"/>
              <a:t> bases de </a:t>
            </a:r>
            <a:r>
              <a:rPr lang="en-US" dirty="0" err="1" smtClean="0"/>
              <a:t>données</a:t>
            </a:r>
            <a:r>
              <a:rPr lang="en-US" dirty="0" smtClean="0"/>
              <a:t>)</a:t>
            </a:r>
          </a:p>
          <a:p>
            <a:pPr lvl="1"/>
            <a:r>
              <a:rPr lang="fr-FR" dirty="0" smtClean="0">
                <a:solidFill>
                  <a:srgbClr val="FF0000"/>
                </a:solidFill>
                <a:sym typeface="Wingdings" panose="05000000000000000000" pitchFamily="2" charset="2"/>
              </a:rPr>
              <a:t> L’autorité qui gère la base de données nationale doit être en mesure de vérifier (et doit le faire) si les variétés proposes répondent bien aux conditions des directives Semences (inscription)</a:t>
            </a:r>
            <a:endParaRPr lang="fr-FR" dirty="0"/>
          </a:p>
        </p:txBody>
      </p:sp>
      <p:sp>
        <p:nvSpPr>
          <p:cNvPr id="4" name="Espace réservé du numéro de diapositive 3"/>
          <p:cNvSpPr>
            <a:spLocks noGrp="1"/>
          </p:cNvSpPr>
          <p:nvPr>
            <p:ph type="sldNum" sz="quarter" idx="12"/>
          </p:nvPr>
        </p:nvSpPr>
        <p:spPr/>
        <p:txBody>
          <a:bodyPr/>
          <a:lstStyle/>
          <a:p>
            <a:fld id="{41397532-B625-46CA-B846-E910C9E768DC}" type="slidenum">
              <a:rPr lang="nl-NL" smtClean="0"/>
              <a:t>20</a:t>
            </a:fld>
            <a:endParaRPr lang="nl-NL"/>
          </a:p>
        </p:txBody>
      </p:sp>
    </p:spTree>
    <p:extLst>
      <p:ext uri="{BB962C8B-B14F-4D97-AF65-F5344CB8AC3E}">
        <p14:creationId xmlns:p14="http://schemas.microsoft.com/office/powerpoint/2010/main" val="35419621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222326" y="1700808"/>
            <a:ext cx="6957800" cy="1109985"/>
          </a:xfrm>
        </p:spPr>
        <p:txBody>
          <a:bodyPr>
            <a:normAutofit/>
          </a:bodyPr>
          <a:lstStyle/>
          <a:p>
            <a:r>
              <a:rPr lang="en-US" sz="3600" dirty="0" smtClean="0"/>
              <a:t/>
            </a:r>
            <a:br>
              <a:rPr lang="en-US" sz="3600" dirty="0" smtClean="0"/>
            </a:br>
            <a:r>
              <a:rPr lang="fr-FR" sz="3600" dirty="0" smtClean="0"/>
              <a:t>Avenir de la PAC</a:t>
            </a:r>
            <a:endParaRPr lang="fr-FR" sz="3600" dirty="0"/>
          </a:p>
        </p:txBody>
      </p:sp>
      <p:sp>
        <p:nvSpPr>
          <p:cNvPr id="3" name="Ondertitel 2"/>
          <p:cNvSpPr>
            <a:spLocks noGrp="1"/>
          </p:cNvSpPr>
          <p:nvPr>
            <p:ph type="subTitle" idx="1"/>
          </p:nvPr>
        </p:nvSpPr>
        <p:spPr>
          <a:xfrm>
            <a:off x="991580" y="3933056"/>
            <a:ext cx="7160840" cy="1152128"/>
          </a:xfrm>
        </p:spPr>
        <p:txBody>
          <a:bodyPr>
            <a:noAutofit/>
          </a:bodyPr>
          <a:lstStyle/>
          <a:p>
            <a:endParaRPr lang="nl-NL" sz="1800" dirty="0" smtClean="0"/>
          </a:p>
          <a:p>
            <a:endParaRPr lang="nl-NL" sz="1800" dirty="0" smtClean="0"/>
          </a:p>
        </p:txBody>
      </p:sp>
      <p:sp>
        <p:nvSpPr>
          <p:cNvPr id="4" name="Espace réservé du numéro de diapositive 3"/>
          <p:cNvSpPr>
            <a:spLocks noGrp="1"/>
          </p:cNvSpPr>
          <p:nvPr>
            <p:ph type="sldNum" sz="quarter" idx="12"/>
          </p:nvPr>
        </p:nvSpPr>
        <p:spPr/>
        <p:txBody>
          <a:bodyPr/>
          <a:lstStyle/>
          <a:p>
            <a:fld id="{41397532-B625-46CA-B846-E910C9E768DC}" type="slidenum">
              <a:rPr lang="nl-NL" smtClean="0"/>
              <a:t>21</a:t>
            </a:fld>
            <a:endParaRPr lang="nl-NL"/>
          </a:p>
        </p:txBody>
      </p:sp>
    </p:spTree>
    <p:extLst>
      <p:ext uri="{BB962C8B-B14F-4D97-AF65-F5344CB8AC3E}">
        <p14:creationId xmlns:p14="http://schemas.microsoft.com/office/powerpoint/2010/main" val="29706747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Principales problématiques pour l’avenir de la PAC</a:t>
            </a:r>
            <a:endParaRPr lang="fr-FR" dirty="0"/>
          </a:p>
        </p:txBody>
      </p:sp>
      <p:sp>
        <p:nvSpPr>
          <p:cNvPr id="3" name="Espace réservé du contenu 2"/>
          <p:cNvSpPr>
            <a:spLocks noGrp="1"/>
          </p:cNvSpPr>
          <p:nvPr>
            <p:ph idx="1"/>
          </p:nvPr>
        </p:nvSpPr>
        <p:spPr/>
        <p:txBody>
          <a:bodyPr>
            <a:normAutofit lnSpcReduction="10000"/>
          </a:bodyPr>
          <a:lstStyle/>
          <a:p>
            <a:r>
              <a:rPr lang="fr-FR" dirty="0" smtClean="0"/>
              <a:t>1. BUDGET</a:t>
            </a:r>
          </a:p>
          <a:p>
            <a:pPr lvl="1"/>
            <a:r>
              <a:rPr lang="fr-FR" dirty="0" smtClean="0"/>
              <a:t>Le </a:t>
            </a:r>
            <a:r>
              <a:rPr lang="fr-FR" dirty="0" err="1" smtClean="0"/>
              <a:t>Brexit</a:t>
            </a:r>
            <a:r>
              <a:rPr lang="fr-FR" dirty="0" smtClean="0"/>
              <a:t> représente une perte de 4 à 5 Mds d’€ pour le budget UE : qui va compenser? Lesquelles des politiques européennes seront impactées (comme la PAC est l’une des 2 principales politiques communes de l’UE, il semble inévitable que son budget soit impacté)</a:t>
            </a:r>
          </a:p>
          <a:p>
            <a:pPr lvl="1"/>
            <a:r>
              <a:rPr lang="fr-FR" dirty="0" smtClean="0"/>
              <a:t>“Des “nouvelles” problématiques peuvent conduire l’UE à flécher des moyens financiers ailleurs que sur la PAC : exemple politique en faveur des migrants</a:t>
            </a:r>
          </a:p>
          <a:p>
            <a:pPr lvl="1"/>
            <a:r>
              <a:rPr lang="fr-FR" dirty="0" smtClean="0"/>
              <a:t>La perception du grand public peut influencer le budget: les résultats de la récente enquête publique (plus de 320.000 réponses) devront être analysés</a:t>
            </a:r>
          </a:p>
          <a:p>
            <a:pPr lvl="1"/>
            <a:endParaRPr lang="en-US" dirty="0"/>
          </a:p>
          <a:p>
            <a:r>
              <a:rPr lang="en-US" dirty="0" smtClean="0"/>
              <a:t>2. PAIEMENTS DIRECTS</a:t>
            </a:r>
          </a:p>
          <a:p>
            <a:pPr lvl="1"/>
            <a:r>
              <a:rPr lang="fr-FR" dirty="0" smtClean="0"/>
              <a:t>Vers une convergence européenne totale du droit à paiement de base? Cette proposition figurait déjà dans le premier projet de la précédente réforme…</a:t>
            </a:r>
            <a:endParaRPr lang="fr-FR" dirty="0"/>
          </a:p>
        </p:txBody>
      </p:sp>
      <p:sp>
        <p:nvSpPr>
          <p:cNvPr id="4" name="Espace réservé du numéro de diapositive 3"/>
          <p:cNvSpPr>
            <a:spLocks noGrp="1"/>
          </p:cNvSpPr>
          <p:nvPr>
            <p:ph type="sldNum" sz="quarter" idx="12"/>
          </p:nvPr>
        </p:nvSpPr>
        <p:spPr/>
        <p:txBody>
          <a:bodyPr/>
          <a:lstStyle/>
          <a:p>
            <a:fld id="{41397532-B625-46CA-B846-E910C9E768DC}" type="slidenum">
              <a:rPr lang="nl-NL" smtClean="0"/>
              <a:t>22</a:t>
            </a:fld>
            <a:endParaRPr lang="nl-NL"/>
          </a:p>
        </p:txBody>
      </p:sp>
    </p:spTree>
    <p:extLst>
      <p:ext uri="{BB962C8B-B14F-4D97-AF65-F5344CB8AC3E}">
        <p14:creationId xmlns:p14="http://schemas.microsoft.com/office/powerpoint/2010/main" val="36932939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Principales problématiques pour l’avenir de la PAC</a:t>
            </a:r>
            <a:endParaRPr lang="en-US" dirty="0"/>
          </a:p>
        </p:txBody>
      </p:sp>
      <p:sp>
        <p:nvSpPr>
          <p:cNvPr id="3" name="Espace réservé du contenu 2"/>
          <p:cNvSpPr>
            <a:spLocks noGrp="1"/>
          </p:cNvSpPr>
          <p:nvPr>
            <p:ph idx="1"/>
          </p:nvPr>
        </p:nvSpPr>
        <p:spPr/>
        <p:txBody>
          <a:bodyPr>
            <a:normAutofit fontScale="92500" lnSpcReduction="10000"/>
          </a:bodyPr>
          <a:lstStyle/>
          <a:p>
            <a:r>
              <a:rPr lang="fr-FR" dirty="0"/>
              <a:t>3</a:t>
            </a:r>
            <a:r>
              <a:rPr lang="fr-FR" dirty="0" smtClean="0"/>
              <a:t>. </a:t>
            </a:r>
            <a:r>
              <a:rPr lang="en-US" dirty="0" smtClean="0"/>
              <a:t>PAIEMENTS COUPLES</a:t>
            </a:r>
          </a:p>
          <a:p>
            <a:pPr lvl="1"/>
            <a:r>
              <a:rPr lang="en-US" dirty="0" smtClean="0"/>
              <a:t> </a:t>
            </a:r>
            <a:r>
              <a:rPr lang="fr-FR" dirty="0" smtClean="0"/>
              <a:t>A maintenir? Si non, </a:t>
            </a:r>
            <a:r>
              <a:rPr lang="fr-FR" dirty="0" err="1" smtClean="0"/>
              <a:t>quells</a:t>
            </a:r>
            <a:r>
              <a:rPr lang="fr-FR" dirty="0" smtClean="0"/>
              <a:t> impacts (secteur de l’élevage)?</a:t>
            </a:r>
          </a:p>
          <a:p>
            <a:pPr lvl="1"/>
            <a:endParaRPr lang="en-US" dirty="0"/>
          </a:p>
          <a:p>
            <a:r>
              <a:rPr lang="en-US" dirty="0" smtClean="0"/>
              <a:t>4. VERDISSEMENT</a:t>
            </a:r>
          </a:p>
          <a:p>
            <a:pPr lvl="1"/>
            <a:r>
              <a:rPr lang="fr-FR" dirty="0" smtClean="0"/>
              <a:t>Probable accentuation dans la prochaine réforme</a:t>
            </a:r>
          </a:p>
          <a:p>
            <a:pPr lvl="2"/>
            <a:r>
              <a:rPr lang="fr-FR" dirty="0" smtClean="0"/>
              <a:t>Le seuil de 5% de SIE a été atteint facilement (voir rapport de la Commission de mars 2017)</a:t>
            </a:r>
          </a:p>
          <a:p>
            <a:pPr lvl="2"/>
            <a:r>
              <a:rPr lang="fr-FR" dirty="0" smtClean="0"/>
              <a:t>Les SIE choisies par les agriculteurs ne sont pas les plus efficaces pour la biodiversité (voir rapport de la Commission de mars 2017)</a:t>
            </a:r>
          </a:p>
          <a:p>
            <a:pPr lvl="2"/>
            <a:r>
              <a:rPr lang="fr-FR" dirty="0" smtClean="0"/>
              <a:t>Le critère de diversification des cultures a aussi été facile à atteindre (</a:t>
            </a:r>
            <a:r>
              <a:rPr lang="fr-FR" dirty="0" err="1" smtClean="0"/>
              <a:t>i.e</a:t>
            </a:r>
            <a:r>
              <a:rPr lang="fr-FR" dirty="0" smtClean="0"/>
              <a:t> voir rapport de la Commission de 2016)</a:t>
            </a:r>
          </a:p>
          <a:p>
            <a:pPr lvl="2"/>
            <a:r>
              <a:rPr lang="fr-FR" dirty="0" smtClean="0"/>
              <a:t>+ forte pression du grand public et des ONG</a:t>
            </a:r>
          </a:p>
          <a:p>
            <a:pPr lvl="2"/>
            <a:endParaRPr lang="en-US" dirty="0"/>
          </a:p>
          <a:p>
            <a:r>
              <a:rPr lang="en-US" dirty="0" smtClean="0"/>
              <a:t>5. OUTILS DE GESTION DES RISQUES ET DE GESTION DES MARCHES</a:t>
            </a:r>
          </a:p>
          <a:p>
            <a:pPr lvl="1"/>
            <a:r>
              <a:rPr lang="fr-FR" dirty="0" smtClean="0"/>
              <a:t>Plusieurs crises importantes liées à des évènements climatiques ont montré la nécessité de renforcer à nouveau ces outils</a:t>
            </a:r>
          </a:p>
          <a:p>
            <a:pPr marL="201168" lvl="1" indent="0">
              <a:buNone/>
            </a:pPr>
            <a:endParaRPr lang="en-US" dirty="0"/>
          </a:p>
        </p:txBody>
      </p:sp>
      <p:sp>
        <p:nvSpPr>
          <p:cNvPr id="4" name="Espace réservé du numéro de diapositive 3"/>
          <p:cNvSpPr>
            <a:spLocks noGrp="1"/>
          </p:cNvSpPr>
          <p:nvPr>
            <p:ph type="sldNum" sz="quarter" idx="12"/>
          </p:nvPr>
        </p:nvSpPr>
        <p:spPr/>
        <p:txBody>
          <a:bodyPr/>
          <a:lstStyle/>
          <a:p>
            <a:fld id="{41397532-B625-46CA-B846-E910C9E768DC}" type="slidenum">
              <a:rPr lang="nl-NL" smtClean="0"/>
              <a:t>23</a:t>
            </a:fld>
            <a:endParaRPr lang="nl-NL"/>
          </a:p>
        </p:txBody>
      </p:sp>
    </p:spTree>
    <p:extLst>
      <p:ext uri="{BB962C8B-B14F-4D97-AF65-F5344CB8AC3E}">
        <p14:creationId xmlns:p14="http://schemas.microsoft.com/office/powerpoint/2010/main" val="3517510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Ordre du jour</a:t>
            </a:r>
          </a:p>
        </p:txBody>
      </p:sp>
      <p:sp>
        <p:nvSpPr>
          <p:cNvPr id="3" name="Espace réservé du contenu 2"/>
          <p:cNvSpPr>
            <a:spLocks noGrp="1"/>
          </p:cNvSpPr>
          <p:nvPr>
            <p:ph idx="1"/>
          </p:nvPr>
        </p:nvSpPr>
        <p:spPr/>
        <p:txBody>
          <a:bodyPr/>
          <a:lstStyle/>
          <a:p>
            <a:r>
              <a:rPr lang="fr-FR" dirty="0"/>
              <a:t>5 – Point sur le </a:t>
            </a:r>
            <a:r>
              <a:rPr lang="fr-FR" dirty="0" err="1"/>
              <a:t>Brexit</a:t>
            </a:r>
            <a:r>
              <a:rPr lang="fr-FR" dirty="0"/>
              <a:t> par les représentants du NFU</a:t>
            </a:r>
          </a:p>
          <a:p>
            <a:r>
              <a:rPr lang="fr-FR" dirty="0"/>
              <a:t>6 – Point sur le dossier nouvelles méthodes de sélection</a:t>
            </a:r>
          </a:p>
          <a:p>
            <a:r>
              <a:rPr lang="fr-FR" dirty="0"/>
              <a:t>7 – Point sur le dossier des brevets</a:t>
            </a:r>
          </a:p>
          <a:p>
            <a:r>
              <a:rPr lang="fr-FR" dirty="0"/>
              <a:t>8 – Point sur la révision du règlement relatif à la production en agriculture biologique</a:t>
            </a:r>
          </a:p>
          <a:p>
            <a:r>
              <a:rPr lang="fr-FR" dirty="0"/>
              <a:t>9 – Point sur la réforme et les évolutions de la PAC</a:t>
            </a:r>
          </a:p>
          <a:p>
            <a:r>
              <a:rPr lang="fr-FR" dirty="0"/>
              <a:t>10 – Questions diverses</a:t>
            </a:r>
          </a:p>
          <a:p>
            <a:endParaRPr lang="fr-FR" dirty="0"/>
          </a:p>
        </p:txBody>
      </p:sp>
      <p:sp>
        <p:nvSpPr>
          <p:cNvPr id="4" name="Espace réservé du numéro de diapositive 3"/>
          <p:cNvSpPr>
            <a:spLocks noGrp="1"/>
          </p:cNvSpPr>
          <p:nvPr>
            <p:ph type="sldNum" sz="quarter" idx="12"/>
          </p:nvPr>
        </p:nvSpPr>
        <p:spPr/>
        <p:txBody>
          <a:bodyPr/>
          <a:lstStyle/>
          <a:p>
            <a:fld id="{41397532-B625-46CA-B846-E910C9E768DC}" type="slidenum">
              <a:rPr lang="nl-NL" smtClean="0"/>
              <a:t>3</a:t>
            </a:fld>
            <a:endParaRPr lang="nl-NL"/>
          </a:p>
        </p:txBody>
      </p:sp>
    </p:spTree>
    <p:extLst>
      <p:ext uri="{BB962C8B-B14F-4D97-AF65-F5344CB8AC3E}">
        <p14:creationId xmlns:p14="http://schemas.microsoft.com/office/powerpoint/2010/main" val="1214442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222326" y="1700808"/>
            <a:ext cx="6957800" cy="1109985"/>
          </a:xfrm>
        </p:spPr>
        <p:txBody>
          <a:bodyPr>
            <a:normAutofit fontScale="90000"/>
          </a:bodyPr>
          <a:lstStyle/>
          <a:p>
            <a:r>
              <a:rPr lang="en-US" sz="3600" dirty="0" smtClean="0"/>
              <a:t/>
            </a:r>
            <a:br>
              <a:rPr lang="en-US" sz="3600" dirty="0" smtClean="0"/>
            </a:br>
            <a:r>
              <a:rPr lang="fr-FR" sz="3600" dirty="0" smtClean="0"/>
              <a:t>Mises à jour sur le dossier phytosanitaire</a:t>
            </a:r>
            <a:endParaRPr lang="fr-FR" sz="3600" dirty="0"/>
          </a:p>
        </p:txBody>
      </p:sp>
      <p:sp>
        <p:nvSpPr>
          <p:cNvPr id="3" name="Ondertitel 2"/>
          <p:cNvSpPr>
            <a:spLocks noGrp="1"/>
          </p:cNvSpPr>
          <p:nvPr>
            <p:ph type="subTitle" idx="1"/>
          </p:nvPr>
        </p:nvSpPr>
        <p:spPr>
          <a:xfrm>
            <a:off x="991580" y="3933056"/>
            <a:ext cx="7160840" cy="1152128"/>
          </a:xfrm>
        </p:spPr>
        <p:txBody>
          <a:bodyPr>
            <a:noAutofit/>
          </a:bodyPr>
          <a:lstStyle/>
          <a:p>
            <a:endParaRPr lang="nl-NL" sz="1800" dirty="0" smtClean="0"/>
          </a:p>
          <a:p>
            <a:endParaRPr lang="nl-NL" sz="1800" dirty="0" smtClean="0"/>
          </a:p>
        </p:txBody>
      </p:sp>
      <p:sp>
        <p:nvSpPr>
          <p:cNvPr id="4" name="Espace réservé du numéro de diapositive 3"/>
          <p:cNvSpPr>
            <a:spLocks noGrp="1"/>
          </p:cNvSpPr>
          <p:nvPr>
            <p:ph type="sldNum" sz="quarter" idx="12"/>
          </p:nvPr>
        </p:nvSpPr>
        <p:spPr/>
        <p:txBody>
          <a:bodyPr/>
          <a:lstStyle/>
          <a:p>
            <a:fld id="{41397532-B625-46CA-B846-E910C9E768DC}" type="slidenum">
              <a:rPr lang="nl-NL" smtClean="0"/>
              <a:t>4</a:t>
            </a:fld>
            <a:endParaRPr lang="nl-NL"/>
          </a:p>
        </p:txBody>
      </p:sp>
    </p:spTree>
    <p:extLst>
      <p:ext uri="{BB962C8B-B14F-4D97-AF65-F5344CB8AC3E}">
        <p14:creationId xmlns:p14="http://schemas.microsoft.com/office/powerpoint/2010/main" val="31245390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Dossier </a:t>
            </a:r>
            <a:r>
              <a:rPr lang="fr-FR" dirty="0" err="1" smtClean="0"/>
              <a:t>Diquat</a:t>
            </a:r>
            <a:endParaRPr lang="fr-FR" dirty="0"/>
          </a:p>
        </p:txBody>
      </p:sp>
      <p:sp>
        <p:nvSpPr>
          <p:cNvPr id="3" name="Espace réservé du contenu 2"/>
          <p:cNvSpPr>
            <a:spLocks noGrp="1"/>
          </p:cNvSpPr>
          <p:nvPr>
            <p:ph idx="1"/>
          </p:nvPr>
        </p:nvSpPr>
        <p:spPr>
          <a:xfrm>
            <a:off x="822959" y="1845734"/>
            <a:ext cx="7543801" cy="4319570"/>
          </a:xfrm>
        </p:spPr>
        <p:txBody>
          <a:bodyPr>
            <a:normAutofit fontScale="92500" lnSpcReduction="10000"/>
          </a:bodyPr>
          <a:lstStyle/>
          <a:p>
            <a:r>
              <a:rPr lang="en-US" dirty="0" smtClean="0"/>
              <a:t>- </a:t>
            </a:r>
            <a:r>
              <a:rPr lang="fr-FR" dirty="0" smtClean="0"/>
              <a:t>rapport de l’EFSA (EM rapporteur : UK) a mis en </a:t>
            </a:r>
            <a:r>
              <a:rPr lang="fr-FR" dirty="0"/>
              <a:t>é</a:t>
            </a:r>
            <a:r>
              <a:rPr lang="fr-FR" dirty="0" smtClean="0"/>
              <a:t>vidence 2 problèmes: problème oiseaux et utilisateurs / résidents. La Commission avait propose la non ré approbation, plusieurs EM se sont opposes à cette proposition</a:t>
            </a:r>
          </a:p>
          <a:p>
            <a:r>
              <a:rPr lang="fr-FR" dirty="0" smtClean="0"/>
              <a:t>- la décision d’approbation ou non approbation de la molécule a été différée au 30 juin 2018</a:t>
            </a:r>
          </a:p>
          <a:p>
            <a:pPr lvl="1"/>
            <a:r>
              <a:rPr lang="fr-FR" dirty="0" smtClean="0"/>
              <a:t>La récolte 2017 est assurée</a:t>
            </a:r>
          </a:p>
          <a:p>
            <a:pPr lvl="1"/>
            <a:r>
              <a:rPr lang="fr-FR" dirty="0" smtClean="0"/>
              <a:t>Mais pas de solution chimique efficace de remplacement pour 2018 à ce stade</a:t>
            </a:r>
          </a:p>
          <a:p>
            <a:r>
              <a:rPr lang="fr-FR" dirty="0" smtClean="0"/>
              <a:t>- </a:t>
            </a:r>
            <a:r>
              <a:rPr lang="fr-FR" dirty="0" err="1" smtClean="0"/>
              <a:t>Syngenta</a:t>
            </a:r>
            <a:r>
              <a:rPr lang="fr-FR" dirty="0" smtClean="0"/>
              <a:t> reste confiant sur l’issue du dossier et va fournir de nouvelles données à la Commission (notamment en lien avec la volatilité de la ma)</a:t>
            </a:r>
          </a:p>
          <a:p>
            <a:r>
              <a:rPr lang="fr-FR" dirty="0" smtClean="0"/>
              <a:t>- En France:</a:t>
            </a:r>
          </a:p>
          <a:p>
            <a:pPr lvl="1"/>
            <a:r>
              <a:rPr lang="fr-FR" dirty="0" smtClean="0"/>
              <a:t>Des expérimentations vont être engages sur tournesol espèce pour laquelle il n’y a pas de solution alternative à ce stade</a:t>
            </a:r>
          </a:p>
          <a:p>
            <a:pPr lvl="1"/>
            <a:r>
              <a:rPr lang="fr-FR" dirty="0" smtClean="0"/>
              <a:t>La FNAMS met en avant l’</a:t>
            </a:r>
            <a:r>
              <a:rPr lang="fr-FR" dirty="0" err="1" smtClean="0"/>
              <a:t>andainage</a:t>
            </a:r>
            <a:r>
              <a:rPr lang="fr-FR" dirty="0" smtClean="0"/>
              <a:t> au travers de journées de </a:t>
            </a:r>
            <a:r>
              <a:rPr lang="fr-FR" dirty="0" err="1" smtClean="0"/>
              <a:t>demonstration</a:t>
            </a:r>
            <a:r>
              <a:rPr lang="fr-FR" dirty="0" smtClean="0"/>
              <a:t> et de vidéos</a:t>
            </a:r>
            <a:endParaRPr lang="fr-FR" dirty="0"/>
          </a:p>
        </p:txBody>
      </p:sp>
      <p:sp>
        <p:nvSpPr>
          <p:cNvPr id="4" name="Espace réservé du numéro de diapositive 3"/>
          <p:cNvSpPr>
            <a:spLocks noGrp="1"/>
          </p:cNvSpPr>
          <p:nvPr>
            <p:ph type="sldNum" sz="quarter" idx="12"/>
          </p:nvPr>
        </p:nvSpPr>
        <p:spPr/>
        <p:txBody>
          <a:bodyPr/>
          <a:lstStyle/>
          <a:p>
            <a:fld id="{41397532-B625-46CA-B846-E910C9E768DC}" type="slidenum">
              <a:rPr lang="nl-NL" smtClean="0"/>
              <a:t>5</a:t>
            </a:fld>
            <a:endParaRPr lang="nl-NL"/>
          </a:p>
        </p:txBody>
      </p:sp>
    </p:spTree>
    <p:extLst>
      <p:ext uri="{BB962C8B-B14F-4D97-AF65-F5344CB8AC3E}">
        <p14:creationId xmlns:p14="http://schemas.microsoft.com/office/powerpoint/2010/main" val="1764418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Dossier </a:t>
            </a:r>
            <a:r>
              <a:rPr lang="fr-FR" dirty="0" err="1" smtClean="0"/>
              <a:t>néonicotinoides</a:t>
            </a:r>
            <a:endParaRPr lang="fr-FR" dirty="0"/>
          </a:p>
        </p:txBody>
      </p:sp>
      <p:sp>
        <p:nvSpPr>
          <p:cNvPr id="3" name="Espace réservé du contenu 2"/>
          <p:cNvSpPr>
            <a:spLocks noGrp="1"/>
          </p:cNvSpPr>
          <p:nvPr>
            <p:ph idx="1"/>
          </p:nvPr>
        </p:nvSpPr>
        <p:spPr/>
        <p:txBody>
          <a:bodyPr>
            <a:normAutofit lnSpcReduction="10000"/>
          </a:bodyPr>
          <a:lstStyle/>
          <a:p>
            <a:r>
              <a:rPr lang="fr-FR" dirty="0" smtClean="0"/>
              <a:t>- En France, la loi biodiversité votée l’été dernier vise à supprimer l’utilisation de tous les </a:t>
            </a:r>
            <a:r>
              <a:rPr lang="fr-FR" dirty="0" err="1" smtClean="0"/>
              <a:t>néonics</a:t>
            </a:r>
            <a:r>
              <a:rPr lang="fr-FR" dirty="0" smtClean="0"/>
              <a:t> en septembre 2018 avec des dérogations possible jusqu’à juillet 2020 (s’il n’y a pas d’autres solutions disponibles). L’</a:t>
            </a:r>
            <a:r>
              <a:rPr lang="en-US" dirty="0" smtClean="0"/>
              <a:t>ANSES </a:t>
            </a:r>
            <a:r>
              <a:rPr lang="fr-FR" dirty="0" smtClean="0"/>
              <a:t>(</a:t>
            </a:r>
            <a:r>
              <a:rPr lang="fr-FR" dirty="0"/>
              <a:t>é</a:t>
            </a:r>
            <a:r>
              <a:rPr lang="fr-FR" dirty="0" smtClean="0"/>
              <a:t>quivalent français de l’EFSA) a été saisie pour examiner les cas de dérogations. Le secteur Semences français a fourni une analyse de la situation des cultures porte graine. Ce document sera analysé par l’ANSES sur la base d’une expertise menée sur vigne. 8 usages sont concernés dont certains sont des usages orphelins (exemple : </a:t>
            </a:r>
            <a:r>
              <a:rPr lang="fr-FR" dirty="0" err="1" smtClean="0"/>
              <a:t>lixus</a:t>
            </a:r>
            <a:r>
              <a:rPr lang="fr-FR" dirty="0" smtClean="0"/>
              <a:t> sur betterave)</a:t>
            </a:r>
          </a:p>
          <a:p>
            <a:r>
              <a:rPr lang="en-US" dirty="0" smtClean="0"/>
              <a:t>- </a:t>
            </a:r>
            <a:r>
              <a:rPr lang="fr-FR" dirty="0" smtClean="0"/>
              <a:t>au niveau européen, la Commission a mis sur la table un projet de règlement visant à interdire les 3 </a:t>
            </a:r>
            <a:r>
              <a:rPr lang="fr-FR" dirty="0" err="1" smtClean="0"/>
              <a:t>néonics</a:t>
            </a:r>
            <a:r>
              <a:rPr lang="fr-FR" dirty="0" smtClean="0"/>
              <a:t> (</a:t>
            </a:r>
            <a:r>
              <a:rPr lang="fr-FR" dirty="0" err="1" smtClean="0"/>
              <a:t>thiametoxam</a:t>
            </a:r>
            <a:r>
              <a:rPr lang="fr-FR" dirty="0" smtClean="0"/>
              <a:t>, </a:t>
            </a:r>
            <a:r>
              <a:rPr lang="fr-FR" dirty="0" err="1" smtClean="0"/>
              <a:t>clothianidine</a:t>
            </a:r>
            <a:r>
              <a:rPr lang="fr-FR" dirty="0" smtClean="0"/>
              <a:t>, </a:t>
            </a:r>
            <a:r>
              <a:rPr lang="fr-FR" dirty="0" err="1" smtClean="0"/>
              <a:t>imidacloprid</a:t>
            </a:r>
            <a:r>
              <a:rPr lang="fr-FR" dirty="0" smtClean="0"/>
              <a:t>) sauf pour les usages sous serres fixes (aurait dû être examine au comité permanent des 17-18 mai) + rapport de l’EFSA. Le moratoire sur les 3 molécules devrait être étendu dans l’attente de nouvelles évaluations</a:t>
            </a:r>
            <a:endParaRPr lang="fr-FR" dirty="0"/>
          </a:p>
        </p:txBody>
      </p:sp>
      <p:sp>
        <p:nvSpPr>
          <p:cNvPr id="4" name="Espace réservé du numéro de diapositive 3"/>
          <p:cNvSpPr>
            <a:spLocks noGrp="1"/>
          </p:cNvSpPr>
          <p:nvPr>
            <p:ph type="sldNum" sz="quarter" idx="12"/>
          </p:nvPr>
        </p:nvSpPr>
        <p:spPr/>
        <p:txBody>
          <a:bodyPr/>
          <a:lstStyle/>
          <a:p>
            <a:fld id="{41397532-B625-46CA-B846-E910C9E768DC}" type="slidenum">
              <a:rPr lang="nl-NL" smtClean="0"/>
              <a:t>6</a:t>
            </a:fld>
            <a:endParaRPr lang="nl-NL"/>
          </a:p>
        </p:txBody>
      </p:sp>
    </p:spTree>
    <p:extLst>
      <p:ext uri="{BB962C8B-B14F-4D97-AF65-F5344CB8AC3E}">
        <p14:creationId xmlns:p14="http://schemas.microsoft.com/office/powerpoint/2010/main" val="2574963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1"/>
          <p:cNvSpPr txBox="1">
            <a:spLocks/>
          </p:cNvSpPr>
          <p:nvPr/>
        </p:nvSpPr>
        <p:spPr>
          <a:xfrm>
            <a:off x="0" y="2420888"/>
            <a:ext cx="8739315" cy="129614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fr-FR" sz="2800" dirty="0" smtClean="0"/>
          </a:p>
          <a:p>
            <a:r>
              <a:rPr lang="fr-FR" sz="2800" dirty="0" smtClean="0"/>
              <a:t>Point sur les matières actives utilisées en production de Semences – mise à jour des dates de réévaluation</a:t>
            </a:r>
            <a:endParaRPr lang="fr-FR" sz="2400" dirty="0" smtClean="0"/>
          </a:p>
        </p:txBody>
      </p:sp>
    </p:spTree>
    <p:extLst>
      <p:ext uri="{BB962C8B-B14F-4D97-AF65-F5344CB8AC3E}">
        <p14:creationId xmlns:p14="http://schemas.microsoft.com/office/powerpoint/2010/main" val="29562308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Matières actives / dates de réévaluation</a:t>
            </a:r>
            <a:endParaRPr lang="fr-FR" dirty="0"/>
          </a:p>
        </p:txBody>
      </p:sp>
      <p:sp>
        <p:nvSpPr>
          <p:cNvPr id="3" name="Espace réservé du contenu 2"/>
          <p:cNvSpPr>
            <a:spLocks noGrp="1"/>
          </p:cNvSpPr>
          <p:nvPr>
            <p:ph idx="1"/>
          </p:nvPr>
        </p:nvSpPr>
        <p:spPr/>
        <p:txBody>
          <a:bodyPr/>
          <a:lstStyle/>
          <a:p>
            <a:r>
              <a:rPr lang="fr-FR" dirty="0" smtClean="0"/>
              <a:t>La Commission a récemment propose un projet de règlement pour décaler les dates de ré évaluation de certaines matières actives</a:t>
            </a:r>
          </a:p>
          <a:p>
            <a:r>
              <a:rPr lang="fr-FR" dirty="0" smtClean="0"/>
              <a:t>Par ailleurs, certaines ma ont été ré approuvées (depuis la réunion de l’année dernière)</a:t>
            </a:r>
          </a:p>
          <a:p>
            <a:r>
              <a:rPr lang="fr-FR" dirty="0" smtClean="0"/>
              <a:t>Nouvelles données en bleu</a:t>
            </a:r>
            <a:endParaRPr lang="fr-FR" dirty="0"/>
          </a:p>
        </p:txBody>
      </p:sp>
      <p:sp>
        <p:nvSpPr>
          <p:cNvPr id="4" name="Espace réservé du numéro de diapositive 3"/>
          <p:cNvSpPr>
            <a:spLocks noGrp="1"/>
          </p:cNvSpPr>
          <p:nvPr>
            <p:ph type="sldNum" sz="quarter" idx="12"/>
          </p:nvPr>
        </p:nvSpPr>
        <p:spPr/>
        <p:txBody>
          <a:bodyPr/>
          <a:lstStyle/>
          <a:p>
            <a:fld id="{41397532-B625-46CA-B846-E910C9E768DC}" type="slidenum">
              <a:rPr lang="nl-NL" smtClean="0"/>
              <a:t>8</a:t>
            </a:fld>
            <a:endParaRPr lang="nl-NL"/>
          </a:p>
        </p:txBody>
      </p:sp>
    </p:spTree>
    <p:extLst>
      <p:ext uri="{BB962C8B-B14F-4D97-AF65-F5344CB8AC3E}">
        <p14:creationId xmlns:p14="http://schemas.microsoft.com/office/powerpoint/2010/main" val="3141774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107504" y="116632"/>
            <a:ext cx="9036496" cy="863378"/>
          </a:xfrm>
        </p:spPr>
        <p:txBody>
          <a:bodyPr/>
          <a:lstStyle/>
          <a:p>
            <a:pPr eaLnBrk="1" hangingPunct="1">
              <a:defRPr/>
            </a:pPr>
            <a:r>
              <a:rPr lang="en-US" b="1" dirty="0" smtClean="0"/>
              <a:t>Active substances/reevaluation dates </a:t>
            </a:r>
          </a:p>
        </p:txBody>
      </p:sp>
      <p:sp>
        <p:nvSpPr>
          <p:cNvPr id="2" name="Espace réservé du contenu 1"/>
          <p:cNvSpPr>
            <a:spLocks noGrp="1"/>
          </p:cNvSpPr>
          <p:nvPr>
            <p:ph sz="half" idx="1"/>
          </p:nvPr>
        </p:nvSpPr>
        <p:spPr>
          <a:xfrm>
            <a:off x="323528" y="908720"/>
            <a:ext cx="8291264" cy="5263033"/>
          </a:xfrm>
        </p:spPr>
        <p:txBody>
          <a:bodyPr>
            <a:normAutofit/>
          </a:bodyPr>
          <a:lstStyle/>
          <a:p>
            <a:r>
              <a:rPr lang="en-US" b="1" dirty="0" smtClean="0">
                <a:solidFill>
                  <a:srgbClr val="00B0F0"/>
                </a:solidFill>
              </a:rPr>
              <a:t>Seed production (spraying)</a:t>
            </a:r>
          </a:p>
          <a:p>
            <a:pPr lvl="1"/>
            <a:r>
              <a:rPr lang="en-US" b="1" dirty="0" smtClean="0"/>
              <a:t>Fungicides (2017, 2018)</a:t>
            </a:r>
            <a:r>
              <a:rPr lang="en-US" dirty="0" smtClean="0"/>
              <a:t/>
            </a:r>
            <a:br>
              <a:rPr lang="en-US" dirty="0" smtClean="0"/>
            </a:br>
            <a:r>
              <a:rPr lang="fr-FR" dirty="0" smtClean="0"/>
              <a:t/>
            </a:r>
            <a:br>
              <a:rPr lang="fr-FR" dirty="0" smtClean="0"/>
            </a:br>
            <a:endParaRPr lang="fr-FR" dirty="0"/>
          </a:p>
        </p:txBody>
      </p:sp>
      <p:graphicFrame>
        <p:nvGraphicFramePr>
          <p:cNvPr id="4" name="Espace réservé du contenu 3"/>
          <p:cNvGraphicFramePr>
            <a:graphicFrameLocks noGrp="1"/>
          </p:cNvGraphicFramePr>
          <p:nvPr>
            <p:ph sz="half" idx="2"/>
            <p:extLst>
              <p:ext uri="{D42A27DB-BD31-4B8C-83A1-F6EECF244321}">
                <p14:modId xmlns:p14="http://schemas.microsoft.com/office/powerpoint/2010/main" val="1319517212"/>
              </p:ext>
            </p:extLst>
          </p:nvPr>
        </p:nvGraphicFramePr>
        <p:xfrm>
          <a:off x="323528" y="1556792"/>
          <a:ext cx="7920880" cy="4959949"/>
        </p:xfrm>
        <a:graphic>
          <a:graphicData uri="http://schemas.openxmlformats.org/drawingml/2006/table">
            <a:tbl>
              <a:tblPr firstRow="1" bandRow="1">
                <a:tableStyleId>{5C22544A-7EE6-4342-B048-85BDC9FD1C3A}</a:tableStyleId>
              </a:tblPr>
              <a:tblGrid>
                <a:gridCol w="2232248"/>
                <a:gridCol w="1654851"/>
                <a:gridCol w="2233581"/>
                <a:gridCol w="1800200"/>
              </a:tblGrid>
              <a:tr h="720080">
                <a:tc>
                  <a:txBody>
                    <a:bodyPr/>
                    <a:lstStyle/>
                    <a:p>
                      <a:r>
                        <a:rPr lang="fr-FR" b="1" dirty="0" smtClean="0"/>
                        <a:t>Active</a:t>
                      </a:r>
                      <a:r>
                        <a:rPr lang="fr-FR" b="1" baseline="0" dirty="0" smtClean="0"/>
                        <a:t> s</a:t>
                      </a:r>
                      <a:r>
                        <a:rPr lang="fr-FR" b="1" dirty="0" smtClean="0"/>
                        <a:t>ubstances</a:t>
                      </a:r>
                      <a:endParaRPr lang="fr-FR" b="1" dirty="0"/>
                    </a:p>
                  </a:txBody>
                  <a:tcPr/>
                </a:tc>
                <a:tc>
                  <a:txBody>
                    <a:bodyPr/>
                    <a:lstStyle/>
                    <a:p>
                      <a:r>
                        <a:rPr lang="en-US" sz="1800" b="1" noProof="0" dirty="0" smtClean="0">
                          <a:solidFill>
                            <a:schemeClr val="bg1"/>
                          </a:solidFill>
                        </a:rPr>
                        <a:t>Reevaluation date (EU level)</a:t>
                      </a:r>
                      <a:endParaRPr lang="en-US" sz="1800" b="1" noProof="0" dirty="0">
                        <a:solidFill>
                          <a:schemeClr val="bg1"/>
                        </a:solidFill>
                      </a:endParaRPr>
                    </a:p>
                  </a:txBody>
                  <a:tcPr/>
                </a:tc>
                <a:tc>
                  <a:txBody>
                    <a:bodyPr/>
                    <a:lstStyle/>
                    <a:p>
                      <a:r>
                        <a:rPr lang="en-US" b="1" noProof="0" dirty="0" smtClean="0"/>
                        <a:t>On the substitution list ?</a:t>
                      </a:r>
                      <a:endParaRPr lang="en-US" b="1" noProof="0" dirty="0"/>
                    </a:p>
                  </a:txBody>
                  <a:tcPr/>
                </a:tc>
                <a:tc>
                  <a:txBody>
                    <a:bodyPr/>
                    <a:lstStyle/>
                    <a:p>
                      <a:pPr algn="ctr"/>
                      <a:r>
                        <a:rPr lang="en-US" b="1" noProof="0" dirty="0" smtClean="0"/>
                        <a:t>diseases</a:t>
                      </a:r>
                      <a:endParaRPr lang="en-US" b="1" noProof="0" dirty="0"/>
                    </a:p>
                  </a:txBody>
                  <a:tcPr/>
                </a:tc>
              </a:tr>
              <a:tr h="599483">
                <a:tc>
                  <a:txBody>
                    <a:bodyPr/>
                    <a:lstStyle/>
                    <a:p>
                      <a:pPr>
                        <a:spcAft>
                          <a:spcPts val="0"/>
                        </a:spcAft>
                      </a:pPr>
                      <a:r>
                        <a:rPr lang="fr-FR" sz="2400" b="1" dirty="0" err="1">
                          <a:effectLst/>
                        </a:rPr>
                        <a:t>trifloxystrobine</a:t>
                      </a:r>
                      <a:endParaRPr lang="fr-FR" sz="2400" b="1" dirty="0">
                        <a:effectLst/>
                        <a:latin typeface="Calibri"/>
                        <a:ea typeface="Calibri"/>
                        <a:cs typeface="Times New Roman"/>
                      </a:endParaRPr>
                    </a:p>
                  </a:txBody>
                  <a:tcPr marL="44450" marR="44450" marT="0" marB="0" anchor="b"/>
                </a:tc>
                <a:tc>
                  <a:txBody>
                    <a:bodyPr/>
                    <a:lstStyle/>
                    <a:p>
                      <a:pPr algn="ctr">
                        <a:spcAft>
                          <a:spcPts val="0"/>
                        </a:spcAft>
                      </a:pPr>
                      <a:r>
                        <a:rPr lang="fr-FR" sz="2400" b="1" dirty="0" smtClean="0">
                          <a:solidFill>
                            <a:schemeClr val="bg2">
                              <a:lumMod val="50000"/>
                            </a:schemeClr>
                          </a:solidFill>
                          <a:effectLst/>
                        </a:rPr>
                        <a:t>31/07/2017</a:t>
                      </a:r>
                      <a:endParaRPr lang="fr-FR" sz="2400" b="1" dirty="0">
                        <a:solidFill>
                          <a:schemeClr val="bg2">
                            <a:lumMod val="50000"/>
                          </a:schemeClr>
                        </a:solidFill>
                        <a:effectLst/>
                        <a:latin typeface="Calibri"/>
                        <a:ea typeface="Calibri"/>
                        <a:cs typeface="Times New Roman"/>
                      </a:endParaRPr>
                    </a:p>
                  </a:txBody>
                  <a:tcPr marL="44450" marR="44450" marT="0" marB="0" anchor="b"/>
                </a:tc>
                <a:tc>
                  <a:txBody>
                    <a:bodyPr/>
                    <a:lstStyle/>
                    <a:p>
                      <a:pPr algn="ctr">
                        <a:spcAft>
                          <a:spcPts val="0"/>
                        </a:spcAft>
                      </a:pPr>
                      <a:r>
                        <a:rPr lang="fr-FR" sz="2400" b="1" dirty="0" smtClean="0">
                          <a:effectLst/>
                          <a:latin typeface="Calibri"/>
                          <a:ea typeface="Calibri"/>
                          <a:cs typeface="Times New Roman"/>
                        </a:rPr>
                        <a:t>no</a:t>
                      </a:r>
                      <a:endParaRPr lang="fr-FR" sz="2400" b="1" dirty="0">
                        <a:effectLst/>
                        <a:latin typeface="Calibri"/>
                        <a:ea typeface="Calibri"/>
                        <a:cs typeface="Times New Roman"/>
                      </a:endParaRPr>
                    </a:p>
                  </a:txBody>
                  <a:tcPr marL="44450" marR="44450" marT="0" marB="0" anchor="b"/>
                </a:tc>
                <a:tc>
                  <a:txBody>
                    <a:bodyPr/>
                    <a:lstStyle/>
                    <a:p>
                      <a:pPr algn="ctr">
                        <a:spcAft>
                          <a:spcPts val="0"/>
                        </a:spcAft>
                      </a:pPr>
                      <a:r>
                        <a:rPr lang="en-US" sz="2400" b="1" noProof="0" dirty="0" err="1" smtClean="0">
                          <a:effectLst/>
                          <a:latin typeface="Calibri"/>
                          <a:ea typeface="Calibri"/>
                          <a:cs typeface="Times New Roman"/>
                        </a:rPr>
                        <a:t>alternaria</a:t>
                      </a:r>
                      <a:r>
                        <a:rPr lang="en-US" sz="2400" b="1" noProof="0" dirty="0" smtClean="0">
                          <a:effectLst/>
                          <a:latin typeface="Calibri"/>
                          <a:ea typeface="Calibri"/>
                          <a:cs typeface="Times New Roman"/>
                        </a:rPr>
                        <a:t>, …</a:t>
                      </a:r>
                      <a:endParaRPr lang="en-US" sz="2400" b="1" noProof="0" dirty="0">
                        <a:effectLst/>
                        <a:latin typeface="Calibri"/>
                        <a:ea typeface="Calibri"/>
                        <a:cs typeface="Times New Roman"/>
                      </a:endParaRPr>
                    </a:p>
                  </a:txBody>
                  <a:tcPr marL="44450" marR="44450" marT="0" marB="0" anchor="b"/>
                </a:tc>
              </a:tr>
              <a:tr h="599483">
                <a:tc>
                  <a:txBody>
                    <a:bodyPr/>
                    <a:lstStyle/>
                    <a:p>
                      <a:pPr>
                        <a:spcAft>
                          <a:spcPts val="0"/>
                        </a:spcAft>
                      </a:pPr>
                      <a:r>
                        <a:rPr lang="fr-FR" sz="2400" b="1" dirty="0" err="1" smtClean="0">
                          <a:effectLst/>
                          <a:latin typeface="Calibri"/>
                          <a:ea typeface="Calibri"/>
                          <a:cs typeface="Times New Roman"/>
                        </a:rPr>
                        <a:t>iprodione</a:t>
                      </a:r>
                      <a:endParaRPr lang="fr-FR" sz="2400" b="1" dirty="0">
                        <a:effectLst/>
                        <a:latin typeface="Calibri"/>
                        <a:ea typeface="Calibri"/>
                        <a:cs typeface="Times New Roman"/>
                      </a:endParaRPr>
                    </a:p>
                  </a:txBody>
                  <a:tcPr marL="44450" marR="44450" marT="0" marB="0" anchor="b"/>
                </a:tc>
                <a:tc>
                  <a:txBody>
                    <a:bodyPr/>
                    <a:lstStyle/>
                    <a:p>
                      <a:pPr algn="ctr">
                        <a:spcAft>
                          <a:spcPts val="0"/>
                        </a:spcAft>
                      </a:pPr>
                      <a:r>
                        <a:rPr lang="fr-FR" sz="2400" b="1" dirty="0" smtClean="0">
                          <a:solidFill>
                            <a:schemeClr val="bg2">
                              <a:lumMod val="50000"/>
                            </a:schemeClr>
                          </a:solidFill>
                          <a:effectLst/>
                          <a:latin typeface="Calibri"/>
                          <a:ea typeface="Calibri"/>
                          <a:cs typeface="Times New Roman"/>
                        </a:rPr>
                        <a:t>31/10/2017</a:t>
                      </a:r>
                      <a:endParaRPr lang="fr-FR" sz="2400" b="1" dirty="0">
                        <a:solidFill>
                          <a:schemeClr val="bg2">
                            <a:lumMod val="50000"/>
                          </a:schemeClr>
                        </a:solidFill>
                        <a:effectLst/>
                        <a:latin typeface="Calibri"/>
                        <a:ea typeface="Calibri"/>
                        <a:cs typeface="Times New Roman"/>
                      </a:endParaRPr>
                    </a:p>
                  </a:txBody>
                  <a:tcPr marL="44450" marR="44450" marT="0" marB="0" anchor="b"/>
                </a:tc>
                <a:tc>
                  <a:txBody>
                    <a:bodyPr/>
                    <a:lstStyle/>
                    <a:p>
                      <a:pPr algn="ctr">
                        <a:spcAft>
                          <a:spcPts val="0"/>
                        </a:spcAft>
                      </a:pPr>
                      <a:r>
                        <a:rPr lang="fr-FR" sz="2400" b="1" dirty="0" smtClean="0">
                          <a:effectLst/>
                          <a:latin typeface="Calibri"/>
                          <a:ea typeface="Calibri"/>
                          <a:cs typeface="Times New Roman"/>
                        </a:rPr>
                        <a:t>no (but CMR)</a:t>
                      </a:r>
                      <a:endParaRPr lang="fr-FR" sz="2400" b="1" dirty="0">
                        <a:effectLst/>
                        <a:latin typeface="Calibri"/>
                        <a:ea typeface="Calibri"/>
                        <a:cs typeface="Times New Roman"/>
                      </a:endParaRPr>
                    </a:p>
                  </a:txBody>
                  <a:tcPr marL="44450" marR="44450" marT="0" marB="0" anchor="b"/>
                </a:tc>
                <a:tc>
                  <a:txBody>
                    <a:bodyPr/>
                    <a:lstStyle/>
                    <a:p>
                      <a:pPr algn="ctr">
                        <a:spcAft>
                          <a:spcPts val="0"/>
                        </a:spcAft>
                      </a:pPr>
                      <a:r>
                        <a:rPr lang="en-US" sz="2400" b="1" noProof="0" dirty="0" smtClean="0">
                          <a:effectLst/>
                          <a:latin typeface="+mn-lt"/>
                          <a:ea typeface="Calibri"/>
                          <a:cs typeface="Times New Roman"/>
                        </a:rPr>
                        <a:t>numerous</a:t>
                      </a:r>
                      <a:r>
                        <a:rPr lang="en-US" sz="2400" b="1" baseline="0" noProof="0" dirty="0" smtClean="0">
                          <a:effectLst/>
                          <a:latin typeface="+mn-lt"/>
                          <a:ea typeface="Calibri"/>
                          <a:cs typeface="Times New Roman"/>
                        </a:rPr>
                        <a:t> diseases</a:t>
                      </a:r>
                      <a:endParaRPr lang="en-US" sz="2400" b="1" noProof="0" dirty="0">
                        <a:effectLst/>
                        <a:latin typeface="+mn-lt"/>
                        <a:ea typeface="Calibri"/>
                        <a:cs typeface="Times New Roman"/>
                      </a:endParaRPr>
                    </a:p>
                  </a:txBody>
                  <a:tcPr marL="44450" marR="44450" marT="0" marB="0" anchor="b"/>
                </a:tc>
              </a:tr>
              <a:tr h="599483">
                <a:tc>
                  <a:txBody>
                    <a:bodyPr/>
                    <a:lstStyle/>
                    <a:p>
                      <a:pPr>
                        <a:spcAft>
                          <a:spcPts val="0"/>
                        </a:spcAft>
                      </a:pPr>
                      <a:r>
                        <a:rPr lang="fr-FR" sz="2400" b="1" dirty="0" err="1">
                          <a:effectLst/>
                        </a:rPr>
                        <a:t>pyraclostrobine</a:t>
                      </a:r>
                      <a:endParaRPr lang="fr-FR" sz="2400" b="1" dirty="0">
                        <a:effectLst/>
                        <a:latin typeface="Calibri"/>
                        <a:ea typeface="Calibri"/>
                        <a:cs typeface="Times New Roman"/>
                      </a:endParaRPr>
                    </a:p>
                  </a:txBody>
                  <a:tcPr marL="44450" marR="44450" marT="0" marB="0" anchor="b"/>
                </a:tc>
                <a:tc>
                  <a:txBody>
                    <a:bodyPr/>
                    <a:lstStyle/>
                    <a:p>
                      <a:pPr algn="ctr">
                        <a:spcAft>
                          <a:spcPts val="0"/>
                        </a:spcAft>
                      </a:pPr>
                      <a:r>
                        <a:rPr lang="fr-FR" sz="2400" b="1" dirty="0" smtClean="0">
                          <a:solidFill>
                            <a:schemeClr val="bg2">
                              <a:lumMod val="50000"/>
                            </a:schemeClr>
                          </a:solidFill>
                          <a:effectLst/>
                        </a:rPr>
                        <a:t>31/01/2018</a:t>
                      </a:r>
                      <a:endParaRPr lang="fr-FR" sz="2400" b="1" dirty="0">
                        <a:solidFill>
                          <a:schemeClr val="bg2">
                            <a:lumMod val="50000"/>
                          </a:schemeClr>
                        </a:solidFill>
                        <a:effectLst/>
                        <a:latin typeface="Calibri"/>
                        <a:ea typeface="Calibri"/>
                        <a:cs typeface="Times New Roman"/>
                      </a:endParaRPr>
                    </a:p>
                  </a:txBody>
                  <a:tcPr marL="44450" marR="44450" marT="0" marB="0" anchor="b"/>
                </a:tc>
                <a:tc>
                  <a:txBody>
                    <a:bodyPr/>
                    <a:lstStyle/>
                    <a:p>
                      <a:pPr algn="ctr">
                        <a:spcAft>
                          <a:spcPts val="0"/>
                        </a:spcAft>
                      </a:pPr>
                      <a:r>
                        <a:rPr lang="fr-FR" sz="2400" b="1" dirty="0" smtClean="0">
                          <a:effectLst/>
                          <a:latin typeface="Calibri"/>
                          <a:ea typeface="Calibri"/>
                          <a:cs typeface="Times New Roman"/>
                        </a:rPr>
                        <a:t>no</a:t>
                      </a:r>
                      <a:endParaRPr lang="fr-FR" sz="2400" b="1" dirty="0">
                        <a:effectLst/>
                        <a:latin typeface="Calibri"/>
                        <a:ea typeface="Calibri"/>
                        <a:cs typeface="Times New Roman"/>
                      </a:endParaRPr>
                    </a:p>
                  </a:txBody>
                  <a:tcPr marL="44450" marR="44450" marT="0" marB="0" anchor="b"/>
                </a:tc>
                <a:tc>
                  <a:txBody>
                    <a:bodyPr/>
                    <a:lstStyle/>
                    <a:p>
                      <a:pPr algn="ctr">
                        <a:spcAft>
                          <a:spcPts val="0"/>
                        </a:spcAft>
                      </a:pPr>
                      <a:r>
                        <a:rPr lang="en-US" sz="2400" b="1" noProof="0" dirty="0" smtClean="0">
                          <a:effectLst/>
                          <a:latin typeface="Calibri"/>
                          <a:ea typeface="Calibri"/>
                          <a:cs typeface="Times New Roman"/>
                        </a:rPr>
                        <a:t>numerous</a:t>
                      </a:r>
                      <a:r>
                        <a:rPr lang="en-US" sz="2400" b="1" baseline="0" noProof="0" dirty="0" smtClean="0">
                          <a:effectLst/>
                          <a:latin typeface="Calibri"/>
                          <a:ea typeface="Calibri"/>
                          <a:cs typeface="Times New Roman"/>
                        </a:rPr>
                        <a:t> diseases</a:t>
                      </a:r>
                      <a:endParaRPr lang="en-US" sz="2400" b="1" noProof="0" dirty="0">
                        <a:effectLst/>
                        <a:latin typeface="Calibri"/>
                        <a:ea typeface="Calibri"/>
                        <a:cs typeface="Times New Roman"/>
                      </a:endParaRPr>
                    </a:p>
                  </a:txBody>
                  <a:tcPr marL="44450" marR="44450" marT="0" marB="0" anchor="b"/>
                </a:tc>
              </a:tr>
              <a:tr h="516561">
                <a:tc>
                  <a:txBody>
                    <a:bodyPr/>
                    <a:lstStyle/>
                    <a:p>
                      <a:pPr>
                        <a:spcAft>
                          <a:spcPts val="0"/>
                        </a:spcAft>
                      </a:pPr>
                      <a:r>
                        <a:rPr lang="fr-FR" sz="2400" b="1" dirty="0" err="1">
                          <a:effectLst/>
                        </a:rPr>
                        <a:t>métalaxyl</a:t>
                      </a:r>
                      <a:r>
                        <a:rPr lang="fr-FR" sz="2400" b="1" dirty="0">
                          <a:effectLst/>
                        </a:rPr>
                        <a:t>-M</a:t>
                      </a:r>
                      <a:endParaRPr lang="fr-FR" sz="2400" b="1" dirty="0">
                        <a:effectLst/>
                        <a:latin typeface="Calibri"/>
                        <a:ea typeface="Calibri"/>
                        <a:cs typeface="Times New Roman"/>
                      </a:endParaRPr>
                    </a:p>
                  </a:txBody>
                  <a:tcPr marL="44450" marR="44450" marT="0" marB="0" anchor="b"/>
                </a:tc>
                <a:tc>
                  <a:txBody>
                    <a:bodyPr/>
                    <a:lstStyle/>
                    <a:p>
                      <a:pPr algn="ctr">
                        <a:spcAft>
                          <a:spcPts val="0"/>
                        </a:spcAft>
                      </a:pPr>
                      <a:r>
                        <a:rPr lang="fr-FR" sz="2400" b="1" dirty="0" smtClean="0">
                          <a:effectLst/>
                        </a:rPr>
                        <a:t>30/06/2017</a:t>
                      </a:r>
                      <a:endParaRPr lang="fr-FR" sz="2400" b="1" dirty="0">
                        <a:effectLst/>
                        <a:latin typeface="Calibri"/>
                        <a:ea typeface="Calibri"/>
                        <a:cs typeface="Times New Roman"/>
                      </a:endParaRPr>
                    </a:p>
                  </a:txBody>
                  <a:tcPr marL="44450" marR="44450" marT="0" marB="0" anchor="b"/>
                </a:tc>
                <a:tc>
                  <a:txBody>
                    <a:bodyPr/>
                    <a:lstStyle/>
                    <a:p>
                      <a:pPr algn="ctr">
                        <a:spcAft>
                          <a:spcPts val="0"/>
                        </a:spcAft>
                      </a:pPr>
                      <a:r>
                        <a:rPr lang="fr-FR" sz="2400" b="1" dirty="0" smtClean="0">
                          <a:effectLst/>
                          <a:latin typeface="Calibri"/>
                          <a:ea typeface="Calibri"/>
                          <a:cs typeface="Times New Roman"/>
                        </a:rPr>
                        <a:t>no</a:t>
                      </a:r>
                      <a:endParaRPr lang="fr-FR" sz="2400" b="1" dirty="0">
                        <a:effectLst/>
                        <a:latin typeface="Calibri"/>
                        <a:ea typeface="Calibri"/>
                        <a:cs typeface="Times New Roman"/>
                      </a:endParaRPr>
                    </a:p>
                  </a:txBody>
                  <a:tcPr marL="44450" marR="44450" marT="0" marB="0" anchor="b"/>
                </a:tc>
                <a:tc>
                  <a:txBody>
                    <a:bodyPr/>
                    <a:lstStyle/>
                    <a:p>
                      <a:pPr algn="ctr">
                        <a:spcAft>
                          <a:spcPts val="0"/>
                        </a:spcAft>
                      </a:pPr>
                      <a:r>
                        <a:rPr lang="en-US" sz="2400" b="1" noProof="0" dirty="0" smtClean="0">
                          <a:effectLst/>
                          <a:latin typeface="+mn-lt"/>
                          <a:ea typeface="Calibri"/>
                          <a:cs typeface="Times New Roman"/>
                        </a:rPr>
                        <a:t>mildew</a:t>
                      </a:r>
                      <a:endParaRPr lang="en-US" sz="2400" b="1" noProof="0" dirty="0">
                        <a:effectLst/>
                        <a:latin typeface="+mn-lt"/>
                        <a:ea typeface="Calibri"/>
                        <a:cs typeface="Times New Roman"/>
                      </a:endParaRPr>
                    </a:p>
                  </a:txBody>
                  <a:tcPr marL="44450" marR="44450" marT="0" marB="0" anchor="b"/>
                </a:tc>
              </a:tr>
              <a:tr h="805292">
                <a:tc>
                  <a:txBody>
                    <a:bodyPr/>
                    <a:lstStyle/>
                    <a:p>
                      <a:pPr>
                        <a:spcAft>
                          <a:spcPts val="0"/>
                        </a:spcAft>
                      </a:pPr>
                      <a:r>
                        <a:rPr lang="fr-FR" sz="2400" b="1" dirty="0" err="1" smtClean="0">
                          <a:solidFill>
                            <a:srgbClr val="FF0000"/>
                          </a:solidFill>
                          <a:effectLst/>
                          <a:latin typeface="Calibri"/>
                          <a:ea typeface="Calibri"/>
                          <a:cs typeface="Times New Roman"/>
                        </a:rPr>
                        <a:t>chlorothalonil</a:t>
                      </a:r>
                      <a:endParaRPr lang="fr-FR" sz="2400" b="1" dirty="0">
                        <a:solidFill>
                          <a:srgbClr val="FF0000"/>
                        </a:solidFill>
                        <a:effectLst/>
                        <a:latin typeface="Calibri"/>
                        <a:ea typeface="Calibri"/>
                        <a:cs typeface="Times New Roman"/>
                      </a:endParaRPr>
                    </a:p>
                  </a:txBody>
                  <a:tcPr marL="44450" marR="44450" marT="0" marB="0" anchor="b"/>
                </a:tc>
                <a:tc>
                  <a:txBody>
                    <a:bodyPr/>
                    <a:lstStyle/>
                    <a:p>
                      <a:pPr algn="ctr">
                        <a:spcAft>
                          <a:spcPts val="0"/>
                        </a:spcAft>
                      </a:pPr>
                      <a:r>
                        <a:rPr lang="fr-FR" sz="2400" b="1" dirty="0" smtClean="0">
                          <a:effectLst/>
                          <a:latin typeface="Calibri"/>
                          <a:ea typeface="Calibri"/>
                          <a:cs typeface="Times New Roman"/>
                        </a:rPr>
                        <a:t>31/10/2017</a:t>
                      </a:r>
                      <a:endParaRPr lang="fr-FR" sz="2400" b="1" dirty="0">
                        <a:effectLst/>
                        <a:latin typeface="Calibri"/>
                        <a:ea typeface="Calibri"/>
                        <a:cs typeface="Times New Roman"/>
                      </a:endParaRPr>
                    </a:p>
                  </a:txBody>
                  <a:tcPr marL="44450" marR="44450" marT="0" marB="0" anchor="b"/>
                </a:tc>
                <a:tc>
                  <a:txBody>
                    <a:bodyPr/>
                    <a:lstStyle/>
                    <a:p>
                      <a:pPr algn="ctr">
                        <a:spcAft>
                          <a:spcPts val="0"/>
                        </a:spcAft>
                      </a:pPr>
                      <a:r>
                        <a:rPr lang="fr-FR" sz="2400" b="1" dirty="0" smtClean="0">
                          <a:effectLst/>
                          <a:latin typeface="+mn-lt"/>
                          <a:ea typeface="Calibri"/>
                          <a:cs typeface="Times New Roman"/>
                        </a:rPr>
                        <a:t>no (but CMR)</a:t>
                      </a:r>
                      <a:endParaRPr lang="fr-FR" sz="2400" b="1" dirty="0">
                        <a:effectLst/>
                        <a:latin typeface="Calibri"/>
                        <a:ea typeface="Calibri"/>
                        <a:cs typeface="Times New Roman"/>
                      </a:endParaRPr>
                    </a:p>
                  </a:txBody>
                  <a:tcPr marL="44450" marR="44450" marT="0" marB="0" anchor="b"/>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noProof="0" dirty="0" smtClean="0">
                          <a:effectLst/>
                          <a:latin typeface="+mn-lt"/>
                          <a:ea typeface="Calibri"/>
                          <a:cs typeface="Times New Roman"/>
                        </a:rPr>
                        <a:t>numerous</a:t>
                      </a:r>
                      <a:r>
                        <a:rPr lang="en-US" sz="2400" b="1" baseline="0" noProof="0" dirty="0" smtClean="0">
                          <a:effectLst/>
                          <a:latin typeface="+mn-lt"/>
                          <a:ea typeface="Calibri"/>
                          <a:cs typeface="Times New Roman"/>
                        </a:rPr>
                        <a:t> diseases</a:t>
                      </a:r>
                      <a:endParaRPr lang="en-US" sz="2400" b="1" noProof="0" dirty="0">
                        <a:effectLst/>
                        <a:latin typeface="Calibri"/>
                        <a:ea typeface="Calibri"/>
                        <a:cs typeface="Times New Roman"/>
                      </a:endParaRPr>
                    </a:p>
                  </a:txBody>
                  <a:tcPr marL="44450" marR="44450" marT="0" marB="0" anchor="b"/>
                </a:tc>
              </a:tr>
              <a:tr h="855493">
                <a:tc>
                  <a:txBody>
                    <a:bodyPr/>
                    <a:lstStyle/>
                    <a:p>
                      <a:pPr>
                        <a:spcAft>
                          <a:spcPts val="0"/>
                        </a:spcAft>
                      </a:pPr>
                      <a:r>
                        <a:rPr lang="fr-FR" sz="2400" b="1" dirty="0" err="1">
                          <a:solidFill>
                            <a:srgbClr val="FF0000"/>
                          </a:solidFill>
                          <a:effectLst/>
                        </a:rPr>
                        <a:t>thiophanate</a:t>
                      </a:r>
                      <a:r>
                        <a:rPr lang="fr-FR" sz="2400" b="1" dirty="0">
                          <a:solidFill>
                            <a:srgbClr val="FF0000"/>
                          </a:solidFill>
                          <a:effectLst/>
                        </a:rPr>
                        <a:t>-méthyl</a:t>
                      </a:r>
                      <a:endParaRPr lang="fr-FR" sz="2400" b="1" dirty="0">
                        <a:solidFill>
                          <a:srgbClr val="FF0000"/>
                        </a:solidFill>
                        <a:effectLst/>
                        <a:latin typeface="Calibri"/>
                        <a:ea typeface="Calibri"/>
                        <a:cs typeface="Times New Roman"/>
                      </a:endParaRPr>
                    </a:p>
                  </a:txBody>
                  <a:tcPr marL="44450" marR="44450" marT="0" marB="0" anchor="b"/>
                </a:tc>
                <a:tc>
                  <a:txBody>
                    <a:bodyPr/>
                    <a:lstStyle/>
                    <a:p>
                      <a:pPr algn="ctr">
                        <a:spcAft>
                          <a:spcPts val="0"/>
                        </a:spcAft>
                      </a:pPr>
                      <a:r>
                        <a:rPr lang="fr-FR" sz="2400" b="1" dirty="0">
                          <a:effectLst/>
                        </a:rPr>
                        <a:t>31/10/2017</a:t>
                      </a:r>
                      <a:endParaRPr lang="fr-FR" sz="2400" b="1" dirty="0">
                        <a:effectLst/>
                        <a:latin typeface="Calibri"/>
                        <a:ea typeface="Calibri"/>
                        <a:cs typeface="Times New Roman"/>
                      </a:endParaRPr>
                    </a:p>
                  </a:txBody>
                  <a:tcPr marL="44450" marR="44450" marT="0" marB="0" anchor="b"/>
                </a:tc>
                <a:tc>
                  <a:txBody>
                    <a:bodyPr/>
                    <a:lstStyle/>
                    <a:p>
                      <a:pPr algn="ctr">
                        <a:spcAft>
                          <a:spcPts val="0"/>
                        </a:spcAft>
                      </a:pPr>
                      <a:r>
                        <a:rPr lang="fr-FR" sz="2400" b="1" dirty="0" smtClean="0">
                          <a:effectLst/>
                          <a:latin typeface="Calibri"/>
                          <a:ea typeface="Calibri"/>
                          <a:cs typeface="Times New Roman"/>
                        </a:rPr>
                        <a:t>no</a:t>
                      </a:r>
                      <a:endParaRPr lang="fr-FR" sz="2400" b="1" dirty="0">
                        <a:effectLst/>
                        <a:latin typeface="Calibri"/>
                        <a:ea typeface="Calibri"/>
                        <a:cs typeface="Times New Roman"/>
                      </a:endParaRPr>
                    </a:p>
                  </a:txBody>
                  <a:tcPr marL="44450" marR="44450" marT="0" marB="0" anchor="b"/>
                </a:tc>
                <a:tc>
                  <a:txBody>
                    <a:bodyPr/>
                    <a:lstStyle/>
                    <a:p>
                      <a:pPr algn="ctr">
                        <a:spcAft>
                          <a:spcPts val="0"/>
                        </a:spcAft>
                      </a:pPr>
                      <a:r>
                        <a:rPr lang="en-US" sz="2400" b="1" noProof="0" dirty="0" smtClean="0">
                          <a:effectLst/>
                          <a:latin typeface="Calibri"/>
                          <a:ea typeface="Calibri"/>
                          <a:cs typeface="Times New Roman"/>
                        </a:rPr>
                        <a:t>botrytis, </a:t>
                      </a:r>
                      <a:r>
                        <a:rPr lang="en-US" sz="2400" b="1" noProof="0" dirty="0" err="1" smtClean="0">
                          <a:effectLst/>
                          <a:latin typeface="Calibri"/>
                          <a:ea typeface="Calibri"/>
                          <a:cs typeface="Times New Roman"/>
                        </a:rPr>
                        <a:t>sclerotinia</a:t>
                      </a:r>
                      <a:endParaRPr lang="en-US" sz="2400" b="1" noProof="0" dirty="0">
                        <a:effectLst/>
                        <a:latin typeface="Calibri"/>
                        <a:ea typeface="Calibri"/>
                        <a:cs typeface="Times New Roman"/>
                      </a:endParaRPr>
                    </a:p>
                  </a:txBody>
                  <a:tcPr marL="44450" marR="44450" marT="0" marB="0" anchor="b"/>
                </a:tc>
              </a:tr>
            </a:tbl>
          </a:graphicData>
        </a:graphic>
      </p:graphicFrame>
      <p:sp>
        <p:nvSpPr>
          <p:cNvPr id="3" name="Espace réservé du numéro de diapositive 2"/>
          <p:cNvSpPr>
            <a:spLocks noGrp="1"/>
          </p:cNvSpPr>
          <p:nvPr>
            <p:ph type="sldNum" sz="quarter" idx="12"/>
          </p:nvPr>
        </p:nvSpPr>
        <p:spPr/>
        <p:txBody>
          <a:bodyPr/>
          <a:lstStyle/>
          <a:p>
            <a:fld id="{41397532-B625-46CA-B846-E910C9E768DC}" type="slidenum">
              <a:rPr lang="nl-NL" smtClean="0"/>
              <a:t>9</a:t>
            </a:fld>
            <a:endParaRPr lang="nl-NL"/>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Rétrospective">
  <a:themeElements>
    <a:clrScheme name="Rétrospectiv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étrospectiv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étrospective">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809</TotalTime>
  <Words>1672</Words>
  <Application>Microsoft Office PowerPoint</Application>
  <PresentationFormat>Affichage à l'écran (4:3)</PresentationFormat>
  <Paragraphs>349</Paragraphs>
  <Slides>23</Slides>
  <Notes>4</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23</vt:i4>
      </vt:variant>
    </vt:vector>
  </HeadingPairs>
  <TitlesOfParts>
    <vt:vector size="28" baseType="lpstr">
      <vt:lpstr>Calibri</vt:lpstr>
      <vt:lpstr>Calibri Light</vt:lpstr>
      <vt:lpstr>Times New Roman</vt:lpstr>
      <vt:lpstr>Wingdings</vt:lpstr>
      <vt:lpstr>Rétrospective</vt:lpstr>
      <vt:lpstr> ASSEMBLEE GENERALE ESGG</vt:lpstr>
      <vt:lpstr>Ordre du jour</vt:lpstr>
      <vt:lpstr>Ordre du jour</vt:lpstr>
      <vt:lpstr> Mises à jour sur le dossier phytosanitaire</vt:lpstr>
      <vt:lpstr>Dossier Diquat</vt:lpstr>
      <vt:lpstr>Dossier néonicotinoides</vt:lpstr>
      <vt:lpstr>Présentation PowerPoint</vt:lpstr>
      <vt:lpstr>Matières actives / dates de réévaluation</vt:lpstr>
      <vt:lpstr>Active substances/reevaluation dates </vt:lpstr>
      <vt:lpstr>Active substances/reevaluation dates </vt:lpstr>
      <vt:lpstr>Active substances/reevaluation dates </vt:lpstr>
      <vt:lpstr>Active substances/reevaluation dates </vt:lpstr>
      <vt:lpstr>Active substances/reevaluation dates </vt:lpstr>
      <vt:lpstr>Active substances/reevaluation dates </vt:lpstr>
      <vt:lpstr> Directives Semences</vt:lpstr>
      <vt:lpstr>Directives semences – état des lieux</vt:lpstr>
      <vt:lpstr> Mise à jour sur le dossier agriculture biologique</vt:lpstr>
      <vt:lpstr>Projet de règlement AB</vt:lpstr>
      <vt:lpstr>Projet de règlement AB</vt:lpstr>
      <vt:lpstr>Projet de règlement AB</vt:lpstr>
      <vt:lpstr> Avenir de la PAC</vt:lpstr>
      <vt:lpstr>Principales problématiques pour l’avenir de la PAC</vt:lpstr>
      <vt:lpstr>Principales problématiques pour l’avenir de la PAC</vt:lpstr>
    </vt:vector>
  </TitlesOfParts>
  <Company>Rijk Zwaan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ISF SAT-Com Regulatory Sub-group Working group on minor uses</dc:title>
  <dc:creator>mvl</dc:creator>
  <cp:lastModifiedBy>Anne Gayraud</cp:lastModifiedBy>
  <cp:revision>195</cp:revision>
  <dcterms:created xsi:type="dcterms:W3CDTF">2013-12-08T13:27:23Z</dcterms:created>
  <dcterms:modified xsi:type="dcterms:W3CDTF">2017-07-18T08:28:58Z</dcterms:modified>
</cp:coreProperties>
</file>